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x="18288000" cy="10287000"/>
  <p:notesSz cx="6858000" cy="9144000"/>
  <p:embeddedFontLst>
    <p:embeddedFont>
      <p:font typeface="The Seasons Bold" charset="1" panose="00000000000000000000"/>
      <p:regular r:id="rId30"/>
    </p:embeddedFont>
    <p:embeddedFont>
      <p:font typeface="The Seasons" charset="1" panose="00000000000000000000"/>
      <p:regular r:id="rId31"/>
    </p:embeddedFont>
    <p:embeddedFont>
      <p:font typeface="Garet Italics" charset="1" panose="00000000000000000000"/>
      <p:regular r:id="rId32"/>
    </p:embeddedFont>
    <p:embeddedFont>
      <p:font typeface="Canva Sans" charset="1" panose="020B0503030501040103"/>
      <p:regular r:id="rId33"/>
    </p:embeddedFont>
    <p:embeddedFont>
      <p:font typeface="Glacial Indifference" charset="1" panose="00000000000000000000"/>
      <p:regular r:id="rId34"/>
    </p:embeddedFont>
    <p:embeddedFont>
      <p:font typeface="Lulu Font TH" charset="1" panose="02000503000000000000"/>
      <p:regular r:id="rId35"/>
    </p:embeddedFont>
    <p:embeddedFont>
      <p:font typeface="Alata" charset="1" panose="00000500000000000000"/>
      <p:regular r:id="rId36"/>
    </p:embeddedFont>
    <p:embeddedFont>
      <p:font typeface="Open Sans 2 Bold" charset="1" panose="00000000000000000000"/>
      <p:regular r:id="rId37"/>
    </p:embeddedFont>
    <p:embeddedFont>
      <p:font typeface="Open Sans 2" charset="1" panose="00000000000000000000"/>
      <p:regular r:id="rId38"/>
    </p:embeddedFont>
    <p:embeddedFont>
      <p:font typeface="Canva Sans Bold" charset="1" panose="020B0803030501040103"/>
      <p:regular r:id="rId39"/>
    </p:embeddedFont>
    <p:embeddedFont>
      <p:font typeface="IBM Plex Sans Italics" charset="1" panose="020B0503050203000203"/>
      <p:regular r:id="rId40"/>
    </p:embeddedFont>
    <p:embeddedFont>
      <p:font typeface="IBM Plex Sans" charset="1" panose="020B0503050203000203"/>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jpeg>
</file>

<file path=ppt/media/image21.jpeg>
</file>

<file path=ppt/media/image22.jpeg>
</file>

<file path=ppt/media/image23.jpeg>
</file>

<file path=ppt/media/image24.png>
</file>

<file path=ppt/media/image25.png>
</file>

<file path=ppt/media/image26.png>
</file>

<file path=ppt/media/image27.jpeg>
</file>

<file path=ppt/media/image28.png>
</file>

<file path=ppt/media/image29.jpeg>
</file>

<file path=ppt/media/image3.jpeg>
</file>

<file path=ppt/media/image30.jpeg>
</file>

<file path=ppt/media/image31.jpeg>
</file>

<file path=ppt/media/image32.jpeg>
</file>

<file path=ppt/media/image4.jpeg>
</file>

<file path=ppt/media/image5.jpe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7.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 Id="rId3" Target="../media/image20.jpeg" Type="http://schemas.openxmlformats.org/officeDocument/2006/relationships/image"/><Relationship Id="rId4" Target="../media/image21.jpeg" Type="http://schemas.openxmlformats.org/officeDocument/2006/relationships/image"/><Relationship Id="rId5" Target="../media/image22.jpeg" Type="http://schemas.openxmlformats.org/officeDocument/2006/relationships/image"/><Relationship Id="rId6" Target="../media/image23.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jpeg" Type="http://schemas.openxmlformats.org/officeDocument/2006/relationships/image"/><Relationship Id="rId3" Target="../media/image28.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jpeg" Type="http://schemas.openxmlformats.org/officeDocument/2006/relationships/image"/><Relationship Id="rId3" Target="../media/image30.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 Id="rId3" Target="../media/image31.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https://www.kaggle.com/datasets/neethimohan/maven-pizza-challenge-dataset"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0" y="6524583"/>
            <a:ext cx="18288000" cy="3762417"/>
            <a:chOff x="0" y="0"/>
            <a:chExt cx="24384000" cy="5016556"/>
          </a:xfrm>
        </p:grpSpPr>
        <p:pic>
          <p:nvPicPr>
            <p:cNvPr name="Picture 3" id="3"/>
            <p:cNvPicPr>
              <a:picLocks noChangeAspect="true"/>
            </p:cNvPicPr>
            <p:nvPr/>
          </p:nvPicPr>
          <p:blipFill>
            <a:blip r:embed="rId2"/>
            <a:srcRect l="0" t="34589" r="0" b="34589"/>
            <a:stretch>
              <a:fillRect/>
            </a:stretch>
          </p:blipFill>
          <p:spPr>
            <a:xfrm flipH="false" flipV="false">
              <a:off x="0" y="0"/>
              <a:ext cx="24384000" cy="5016556"/>
            </a:xfrm>
            <a:prstGeom prst="rect">
              <a:avLst/>
            </a:prstGeom>
          </p:spPr>
        </p:pic>
      </p:grpSp>
      <p:sp>
        <p:nvSpPr>
          <p:cNvPr name="TextBox 4" id="4"/>
          <p:cNvSpPr txBox="true"/>
          <p:nvPr/>
        </p:nvSpPr>
        <p:spPr>
          <a:xfrm rot="0">
            <a:off x="1838431" y="1231831"/>
            <a:ext cx="14048280" cy="4270769"/>
          </a:xfrm>
          <a:prstGeom prst="rect">
            <a:avLst/>
          </a:prstGeom>
        </p:spPr>
        <p:txBody>
          <a:bodyPr anchor="t" rtlCol="false" tIns="0" lIns="0" bIns="0" rIns="0">
            <a:spAutoFit/>
          </a:bodyPr>
          <a:lstStyle/>
          <a:p>
            <a:pPr algn="ctr">
              <a:lnSpc>
                <a:spcPts val="13371"/>
              </a:lnSpc>
            </a:pPr>
            <a:r>
              <a:rPr lang="en-US" sz="11526" spc="115">
                <a:solidFill>
                  <a:srgbClr val="FFA140"/>
                </a:solidFill>
                <a:latin typeface="The Seasons Bold"/>
                <a:ea typeface="The Seasons Bold"/>
                <a:cs typeface="The Seasons Bold"/>
                <a:sym typeface="The Seasons Bold"/>
              </a:rPr>
              <a:t>PIZZA SALES ANALYSIS</a:t>
            </a:r>
          </a:p>
          <a:p>
            <a:pPr algn="ctr">
              <a:lnSpc>
                <a:spcPts val="4788"/>
              </a:lnSpc>
            </a:pPr>
            <a:r>
              <a:rPr lang="en-US" sz="4128" spc="41">
                <a:solidFill>
                  <a:srgbClr val="FFA140"/>
                </a:solidFill>
                <a:latin typeface="The Seasons Bold"/>
                <a:ea typeface="The Seasons Bold"/>
                <a:cs typeface="The Seasons Bold"/>
                <a:sym typeface="The Seasons Bold"/>
              </a:rPr>
              <a:t>                                                                     </a:t>
            </a:r>
            <a:r>
              <a:rPr lang="en-US" sz="4128" spc="41">
                <a:solidFill>
                  <a:srgbClr val="FFA140"/>
                </a:solidFill>
                <a:latin typeface="The Seasons Bold"/>
                <a:ea typeface="The Seasons Bold"/>
                <a:cs typeface="The Seasons Bold"/>
                <a:sym typeface="The Seasons Bold"/>
              </a:rPr>
              <a:t>USING SQL AND POWERBI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15505160" y="8099588"/>
            <a:ext cx="2467745" cy="1646659"/>
          </a:xfrm>
          <a:custGeom>
            <a:avLst/>
            <a:gdLst/>
            <a:ahLst/>
            <a:cxnLst/>
            <a:rect r="r" b="b" t="t" l="l"/>
            <a:pathLst>
              <a:path h="1646659" w="2467745">
                <a:moveTo>
                  <a:pt x="0" y="0"/>
                </a:moveTo>
                <a:lnTo>
                  <a:pt x="2467745" y="0"/>
                </a:lnTo>
                <a:lnTo>
                  <a:pt x="2467745" y="1646660"/>
                </a:lnTo>
                <a:lnTo>
                  <a:pt x="0" y="16466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873853" y="6685936"/>
            <a:ext cx="5682274" cy="1739472"/>
          </a:xfrm>
          <a:custGeom>
            <a:avLst/>
            <a:gdLst/>
            <a:ahLst/>
            <a:cxnLst/>
            <a:rect r="r" b="b" t="t" l="l"/>
            <a:pathLst>
              <a:path h="1739472" w="5682274">
                <a:moveTo>
                  <a:pt x="0" y="0"/>
                </a:moveTo>
                <a:lnTo>
                  <a:pt x="5682274" y="0"/>
                </a:lnTo>
                <a:lnTo>
                  <a:pt x="5682274" y="1739472"/>
                </a:lnTo>
                <a:lnTo>
                  <a:pt x="0" y="1739472"/>
                </a:lnTo>
                <a:lnTo>
                  <a:pt x="0" y="0"/>
                </a:lnTo>
                <a:close/>
              </a:path>
            </a:pathLst>
          </a:custGeom>
          <a:blipFill>
            <a:blip r:embed="rId4"/>
            <a:stretch>
              <a:fillRect l="0" t="0" r="0" b="0"/>
            </a:stretch>
          </a:blipFill>
        </p:spPr>
      </p:sp>
      <p:sp>
        <p:nvSpPr>
          <p:cNvPr name="TextBox 4" id="4"/>
          <p:cNvSpPr txBox="true"/>
          <p:nvPr/>
        </p:nvSpPr>
        <p:spPr>
          <a:xfrm rot="0">
            <a:off x="668484" y="124526"/>
            <a:ext cx="11887643" cy="1550433"/>
          </a:xfrm>
          <a:prstGeom prst="rect">
            <a:avLst/>
          </a:prstGeom>
        </p:spPr>
        <p:txBody>
          <a:bodyPr anchor="t" rtlCol="false" tIns="0" lIns="0" bIns="0" rIns="0">
            <a:spAutoFit/>
          </a:bodyPr>
          <a:lstStyle/>
          <a:p>
            <a:pPr algn="l">
              <a:lnSpc>
                <a:spcPts val="10604"/>
              </a:lnSpc>
            </a:pPr>
            <a:r>
              <a:rPr lang="en-US" sz="9142" spc="91">
                <a:solidFill>
                  <a:srgbClr val="FFA140"/>
                </a:solidFill>
                <a:latin typeface="The Seasons Bold"/>
                <a:ea typeface="The Seasons Bold"/>
                <a:cs typeface="The Seasons Bold"/>
                <a:sym typeface="The Seasons Bold"/>
              </a:rPr>
              <a:t>Average order value</a:t>
            </a:r>
          </a:p>
        </p:txBody>
      </p:sp>
      <p:sp>
        <p:nvSpPr>
          <p:cNvPr name="TextBox 5" id="5"/>
          <p:cNvSpPr txBox="true"/>
          <p:nvPr/>
        </p:nvSpPr>
        <p:spPr>
          <a:xfrm rot="0">
            <a:off x="668484" y="2547841"/>
            <a:ext cx="15844764" cy="2931649"/>
          </a:xfrm>
          <a:prstGeom prst="rect">
            <a:avLst/>
          </a:prstGeom>
        </p:spPr>
        <p:txBody>
          <a:bodyPr anchor="t" rtlCol="false" tIns="0" lIns="0" bIns="0" rIns="0">
            <a:spAutoFit/>
          </a:bodyPr>
          <a:lstStyle/>
          <a:p>
            <a:pPr algn="just">
              <a:lnSpc>
                <a:spcPts val="5857"/>
              </a:lnSpc>
            </a:pPr>
            <a:r>
              <a:rPr lang="en-US" sz="3905">
                <a:solidFill>
                  <a:srgbClr val="FFFFFF"/>
                </a:solidFill>
                <a:latin typeface="IBM Plex Sans Italics"/>
                <a:ea typeface="IBM Plex Sans Italics"/>
                <a:cs typeface="IBM Plex Sans Italics"/>
                <a:sym typeface="IBM Plex Sans Italics"/>
              </a:rPr>
              <a:t>select cast((sum(pizzas.price)/count(distinct order_details.order_id)) as decimal(10,2)) as Average_order_value</a:t>
            </a:r>
          </a:p>
          <a:p>
            <a:pPr algn="just">
              <a:lnSpc>
                <a:spcPts val="5857"/>
              </a:lnSpc>
            </a:pPr>
            <a:r>
              <a:rPr lang="en-US" sz="3905">
                <a:solidFill>
                  <a:srgbClr val="FFFFFF"/>
                </a:solidFill>
                <a:latin typeface="IBM Plex Sans Italics"/>
                <a:ea typeface="IBM Plex Sans Italics"/>
                <a:cs typeface="IBM Plex Sans Italics"/>
                <a:sym typeface="IBM Plex Sans Italics"/>
              </a:rPr>
              <a:t>from order_details</a:t>
            </a:r>
          </a:p>
          <a:p>
            <a:pPr algn="just">
              <a:lnSpc>
                <a:spcPts val="5857"/>
              </a:lnSpc>
            </a:pPr>
            <a:r>
              <a:rPr lang="en-US" sz="3905">
                <a:solidFill>
                  <a:srgbClr val="FFFFFF"/>
                </a:solidFill>
                <a:latin typeface="IBM Plex Sans Italics"/>
                <a:ea typeface="IBM Plex Sans Italics"/>
                <a:cs typeface="IBM Plex Sans Italics"/>
                <a:sym typeface="IBM Plex Sans Italics"/>
              </a:rPr>
              <a:t>join pizzas on order_details.pizza_id = pizzas.pizza_id;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15271409" y="8172722"/>
            <a:ext cx="2467745" cy="1646659"/>
          </a:xfrm>
          <a:custGeom>
            <a:avLst/>
            <a:gdLst/>
            <a:ahLst/>
            <a:cxnLst/>
            <a:rect r="r" b="b" t="t" l="l"/>
            <a:pathLst>
              <a:path h="1646659" w="2467745">
                <a:moveTo>
                  <a:pt x="0" y="0"/>
                </a:moveTo>
                <a:lnTo>
                  <a:pt x="2467745" y="0"/>
                </a:lnTo>
                <a:lnTo>
                  <a:pt x="2467745" y="1646659"/>
                </a:lnTo>
                <a:lnTo>
                  <a:pt x="0" y="164665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972111" y="6999644"/>
            <a:ext cx="7006805" cy="2856941"/>
          </a:xfrm>
          <a:custGeom>
            <a:avLst/>
            <a:gdLst/>
            <a:ahLst/>
            <a:cxnLst/>
            <a:rect r="r" b="b" t="t" l="l"/>
            <a:pathLst>
              <a:path h="2856941" w="7006805">
                <a:moveTo>
                  <a:pt x="0" y="0"/>
                </a:moveTo>
                <a:lnTo>
                  <a:pt x="7006805" y="0"/>
                </a:lnTo>
                <a:lnTo>
                  <a:pt x="7006805" y="2856941"/>
                </a:lnTo>
                <a:lnTo>
                  <a:pt x="0" y="2856941"/>
                </a:lnTo>
                <a:lnTo>
                  <a:pt x="0" y="0"/>
                </a:lnTo>
                <a:close/>
              </a:path>
            </a:pathLst>
          </a:custGeom>
          <a:blipFill>
            <a:blip r:embed="rId4"/>
            <a:stretch>
              <a:fillRect l="0" t="0" r="0" b="0"/>
            </a:stretch>
          </a:blipFill>
        </p:spPr>
      </p:sp>
      <p:sp>
        <p:nvSpPr>
          <p:cNvPr name="TextBox 4" id="4"/>
          <p:cNvSpPr txBox="true"/>
          <p:nvPr/>
        </p:nvSpPr>
        <p:spPr>
          <a:xfrm rot="0">
            <a:off x="668484" y="247695"/>
            <a:ext cx="16905131" cy="2392718"/>
          </a:xfrm>
          <a:prstGeom prst="rect">
            <a:avLst/>
          </a:prstGeom>
        </p:spPr>
        <p:txBody>
          <a:bodyPr anchor="t" rtlCol="false" tIns="0" lIns="0" bIns="0" rIns="0">
            <a:spAutoFit/>
          </a:bodyPr>
          <a:lstStyle/>
          <a:p>
            <a:pPr algn="l">
              <a:lnSpc>
                <a:spcPts val="8708"/>
              </a:lnSpc>
            </a:pPr>
            <a:r>
              <a:rPr lang="en-US" sz="7507" spc="75">
                <a:solidFill>
                  <a:srgbClr val="FFA140"/>
                </a:solidFill>
                <a:latin typeface="The Seasons Bold"/>
                <a:ea typeface="The Seasons Bold"/>
                <a:cs typeface="The Seasons Bold"/>
                <a:sym typeface="The Seasons Bold"/>
              </a:rPr>
              <a:t>Top 5 most ordered pizza types along their quantities</a:t>
            </a:r>
          </a:p>
        </p:txBody>
      </p:sp>
      <p:sp>
        <p:nvSpPr>
          <p:cNvPr name="TextBox 5" id="5"/>
          <p:cNvSpPr txBox="true"/>
          <p:nvPr/>
        </p:nvSpPr>
        <p:spPr>
          <a:xfrm rot="0">
            <a:off x="668484" y="3173823"/>
            <a:ext cx="11714850" cy="3825821"/>
          </a:xfrm>
          <a:prstGeom prst="rect">
            <a:avLst/>
          </a:prstGeom>
        </p:spPr>
        <p:txBody>
          <a:bodyPr anchor="t" rtlCol="false" tIns="0" lIns="0" bIns="0" rIns="0">
            <a:spAutoFit/>
          </a:bodyPr>
          <a:lstStyle/>
          <a:p>
            <a:pPr algn="just">
              <a:lnSpc>
                <a:spcPts val="4330"/>
              </a:lnSpc>
            </a:pPr>
            <a:r>
              <a:rPr lang="en-US" sz="2887">
                <a:solidFill>
                  <a:srgbClr val="FFFFFF"/>
                </a:solidFill>
                <a:latin typeface="IBM Plex Sans Italics"/>
                <a:ea typeface="IBM Plex Sans Italics"/>
                <a:cs typeface="IBM Plex Sans Italics"/>
                <a:sym typeface="IBM Plex Sans Italics"/>
              </a:rPr>
              <a:t>select pizza_types.name, sum(order_details.quantity) as Total_Ordered</a:t>
            </a:r>
          </a:p>
          <a:p>
            <a:pPr algn="just">
              <a:lnSpc>
                <a:spcPts val="4330"/>
              </a:lnSpc>
            </a:pPr>
            <a:r>
              <a:rPr lang="en-US" sz="2887">
                <a:solidFill>
                  <a:srgbClr val="FFFFFF"/>
                </a:solidFill>
                <a:latin typeface="IBM Plex Sans Italics"/>
                <a:ea typeface="IBM Plex Sans Italics"/>
                <a:cs typeface="IBM Plex Sans Italics"/>
                <a:sym typeface="IBM Plex Sans Italics"/>
              </a:rPr>
              <a:t>from order_details</a:t>
            </a:r>
          </a:p>
          <a:p>
            <a:pPr algn="just">
              <a:lnSpc>
                <a:spcPts val="4330"/>
              </a:lnSpc>
            </a:pPr>
            <a:r>
              <a:rPr lang="en-US" sz="2887">
                <a:solidFill>
                  <a:srgbClr val="FFFFFF"/>
                </a:solidFill>
                <a:latin typeface="IBM Plex Sans Italics"/>
                <a:ea typeface="IBM Plex Sans Italics"/>
                <a:cs typeface="IBM Plex Sans Italics"/>
                <a:sym typeface="IBM Plex Sans Italics"/>
              </a:rPr>
              <a:t>join pizzas on order_details.pizza_id = pizzas.pizza_id</a:t>
            </a:r>
          </a:p>
          <a:p>
            <a:pPr algn="just">
              <a:lnSpc>
                <a:spcPts val="4330"/>
              </a:lnSpc>
            </a:pPr>
            <a:r>
              <a:rPr lang="en-US" sz="2887">
                <a:solidFill>
                  <a:srgbClr val="FFFFFF"/>
                </a:solidFill>
                <a:latin typeface="IBM Plex Sans Italics"/>
                <a:ea typeface="IBM Plex Sans Italics"/>
                <a:cs typeface="IBM Plex Sans Italics"/>
                <a:sym typeface="IBM Plex Sans Italics"/>
              </a:rPr>
              <a:t>join pizza_types on pizza_types.pizza_type_id = pizzas.pizza_type_id</a:t>
            </a:r>
          </a:p>
          <a:p>
            <a:pPr algn="just">
              <a:lnSpc>
                <a:spcPts val="4330"/>
              </a:lnSpc>
            </a:pPr>
            <a:r>
              <a:rPr lang="en-US" sz="2887">
                <a:solidFill>
                  <a:srgbClr val="FFFFFF"/>
                </a:solidFill>
                <a:latin typeface="IBM Plex Sans Italics"/>
                <a:ea typeface="IBM Plex Sans Italics"/>
                <a:cs typeface="IBM Plex Sans Italics"/>
                <a:sym typeface="IBM Plex Sans Italics"/>
              </a:rPr>
              <a:t>group by pizza_types.name</a:t>
            </a:r>
          </a:p>
          <a:p>
            <a:pPr algn="just">
              <a:lnSpc>
                <a:spcPts val="4330"/>
              </a:lnSpc>
            </a:pPr>
            <a:r>
              <a:rPr lang="en-US" sz="2887">
                <a:solidFill>
                  <a:srgbClr val="FFFFFF"/>
                </a:solidFill>
                <a:latin typeface="IBM Plex Sans Italics"/>
                <a:ea typeface="IBM Plex Sans Italics"/>
                <a:cs typeface="IBM Plex Sans Italics"/>
                <a:sym typeface="IBM Plex Sans Italics"/>
              </a:rPr>
              <a:t>order by sum(order_details.quantity) desc</a:t>
            </a:r>
          </a:p>
          <a:p>
            <a:pPr algn="just">
              <a:lnSpc>
                <a:spcPts val="4330"/>
              </a:lnSpc>
            </a:pPr>
            <a:r>
              <a:rPr lang="en-US" sz="2887">
                <a:solidFill>
                  <a:srgbClr val="FFFFFF"/>
                </a:solidFill>
                <a:latin typeface="IBM Plex Sans Italics"/>
                <a:ea typeface="IBM Plex Sans Italics"/>
                <a:cs typeface="IBM Plex Sans Italics"/>
                <a:sym typeface="IBM Plex Sans Italics"/>
              </a:rPr>
              <a:t>limit 5;</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15642864" y="8261075"/>
            <a:ext cx="2467745" cy="1646659"/>
          </a:xfrm>
          <a:custGeom>
            <a:avLst/>
            <a:gdLst/>
            <a:ahLst/>
            <a:cxnLst/>
            <a:rect r="r" b="b" t="t" l="l"/>
            <a:pathLst>
              <a:path h="1646659" w="2467745">
                <a:moveTo>
                  <a:pt x="0" y="0"/>
                </a:moveTo>
                <a:lnTo>
                  <a:pt x="2467745" y="0"/>
                </a:lnTo>
                <a:lnTo>
                  <a:pt x="2467745" y="1646660"/>
                </a:lnTo>
                <a:lnTo>
                  <a:pt x="0" y="16466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892642" y="7665070"/>
            <a:ext cx="4502717" cy="1419335"/>
          </a:xfrm>
          <a:custGeom>
            <a:avLst/>
            <a:gdLst/>
            <a:ahLst/>
            <a:cxnLst/>
            <a:rect r="r" b="b" t="t" l="l"/>
            <a:pathLst>
              <a:path h="1419335" w="4502717">
                <a:moveTo>
                  <a:pt x="0" y="0"/>
                </a:moveTo>
                <a:lnTo>
                  <a:pt x="4502716" y="0"/>
                </a:lnTo>
                <a:lnTo>
                  <a:pt x="4502716" y="1419335"/>
                </a:lnTo>
                <a:lnTo>
                  <a:pt x="0" y="1419335"/>
                </a:lnTo>
                <a:lnTo>
                  <a:pt x="0" y="0"/>
                </a:lnTo>
                <a:close/>
              </a:path>
            </a:pathLst>
          </a:custGeom>
          <a:blipFill>
            <a:blip r:embed="rId4"/>
            <a:stretch>
              <a:fillRect l="0" t="0" r="0" b="0"/>
            </a:stretch>
          </a:blipFill>
        </p:spPr>
      </p:sp>
      <p:sp>
        <p:nvSpPr>
          <p:cNvPr name="TextBox 4" id="4"/>
          <p:cNvSpPr txBox="true"/>
          <p:nvPr/>
        </p:nvSpPr>
        <p:spPr>
          <a:xfrm rot="0">
            <a:off x="668484" y="238170"/>
            <a:ext cx="16905131" cy="1341284"/>
          </a:xfrm>
          <a:prstGeom prst="rect">
            <a:avLst/>
          </a:prstGeom>
        </p:spPr>
        <p:txBody>
          <a:bodyPr anchor="t" rtlCol="false" tIns="0" lIns="0" bIns="0" rIns="0">
            <a:spAutoFit/>
          </a:bodyPr>
          <a:lstStyle/>
          <a:p>
            <a:pPr algn="l">
              <a:lnSpc>
                <a:spcPts val="9172"/>
              </a:lnSpc>
            </a:pPr>
            <a:r>
              <a:rPr lang="en-US" sz="7907" spc="79">
                <a:solidFill>
                  <a:srgbClr val="FFA140"/>
                </a:solidFill>
                <a:latin typeface="The Seasons Bold"/>
                <a:ea typeface="The Seasons Bold"/>
                <a:cs typeface="The Seasons Bold"/>
                <a:sym typeface="The Seasons Bold"/>
              </a:rPr>
              <a:t>Most common pizza size ordered</a:t>
            </a:r>
          </a:p>
        </p:txBody>
      </p:sp>
      <p:sp>
        <p:nvSpPr>
          <p:cNvPr name="TextBox 5" id="5"/>
          <p:cNvSpPr txBox="true"/>
          <p:nvPr/>
        </p:nvSpPr>
        <p:spPr>
          <a:xfrm rot="0">
            <a:off x="668484" y="2894639"/>
            <a:ext cx="14974380" cy="4182463"/>
          </a:xfrm>
          <a:prstGeom prst="rect">
            <a:avLst/>
          </a:prstGeom>
        </p:spPr>
        <p:txBody>
          <a:bodyPr anchor="t" rtlCol="false" tIns="0" lIns="0" bIns="0" rIns="0">
            <a:spAutoFit/>
          </a:bodyPr>
          <a:lstStyle/>
          <a:p>
            <a:pPr algn="just">
              <a:lnSpc>
                <a:spcPts val="5535"/>
              </a:lnSpc>
            </a:pPr>
            <a:r>
              <a:rPr lang="en-US" sz="3690">
                <a:solidFill>
                  <a:srgbClr val="FFFFFF"/>
                </a:solidFill>
                <a:latin typeface="IBM Plex Sans Italics"/>
                <a:ea typeface="IBM Plex Sans Italics"/>
                <a:cs typeface="IBM Plex Sans Italics"/>
                <a:sym typeface="IBM Plex Sans Italics"/>
              </a:rPr>
              <a:t>select pizzas.size as size , count(order_details.order_id) as Total_order</a:t>
            </a:r>
          </a:p>
          <a:p>
            <a:pPr algn="just">
              <a:lnSpc>
                <a:spcPts val="5535"/>
              </a:lnSpc>
            </a:pPr>
            <a:r>
              <a:rPr lang="en-US" sz="3690">
                <a:solidFill>
                  <a:srgbClr val="FFFFFF"/>
                </a:solidFill>
                <a:latin typeface="IBM Plex Sans Italics"/>
                <a:ea typeface="IBM Plex Sans Italics"/>
                <a:cs typeface="IBM Plex Sans Italics"/>
                <a:sym typeface="IBM Plex Sans Italics"/>
              </a:rPr>
              <a:t>from pizzas</a:t>
            </a:r>
          </a:p>
          <a:p>
            <a:pPr algn="just">
              <a:lnSpc>
                <a:spcPts val="5535"/>
              </a:lnSpc>
            </a:pPr>
            <a:r>
              <a:rPr lang="en-US" sz="3690">
                <a:solidFill>
                  <a:srgbClr val="FFFFFF"/>
                </a:solidFill>
                <a:latin typeface="IBM Plex Sans Italics"/>
                <a:ea typeface="IBM Plex Sans Italics"/>
                <a:cs typeface="IBM Plex Sans Italics"/>
                <a:sym typeface="IBM Plex Sans Italics"/>
              </a:rPr>
              <a:t>join order_details on pizzas.pizza_id = order_details.pizza_id</a:t>
            </a:r>
          </a:p>
          <a:p>
            <a:pPr algn="just">
              <a:lnSpc>
                <a:spcPts val="5535"/>
              </a:lnSpc>
            </a:pPr>
            <a:r>
              <a:rPr lang="en-US" sz="3690">
                <a:solidFill>
                  <a:srgbClr val="FFFFFF"/>
                </a:solidFill>
                <a:latin typeface="IBM Plex Sans Italics"/>
                <a:ea typeface="IBM Plex Sans Italics"/>
                <a:cs typeface="IBM Plex Sans Italics"/>
                <a:sym typeface="IBM Plex Sans Italics"/>
              </a:rPr>
              <a:t>group by pizzas.size</a:t>
            </a:r>
          </a:p>
          <a:p>
            <a:pPr algn="just">
              <a:lnSpc>
                <a:spcPts val="5535"/>
              </a:lnSpc>
            </a:pPr>
            <a:r>
              <a:rPr lang="en-US" sz="3690">
                <a:solidFill>
                  <a:srgbClr val="FFFFFF"/>
                </a:solidFill>
                <a:latin typeface="IBM Plex Sans Italics"/>
                <a:ea typeface="IBM Plex Sans Italics"/>
                <a:cs typeface="IBM Plex Sans Italics"/>
                <a:sym typeface="IBM Plex Sans Italics"/>
              </a:rPr>
              <a:t>order by count(order_details.order_id) desc</a:t>
            </a:r>
          </a:p>
          <a:p>
            <a:pPr algn="just">
              <a:lnSpc>
                <a:spcPts val="5535"/>
              </a:lnSpc>
            </a:pPr>
            <a:r>
              <a:rPr lang="en-US" sz="3690">
                <a:solidFill>
                  <a:srgbClr val="FFFFFF"/>
                </a:solidFill>
                <a:latin typeface="IBM Plex Sans Italics"/>
                <a:ea typeface="IBM Plex Sans Italics"/>
                <a:cs typeface="IBM Plex Sans Italics"/>
                <a:sym typeface="IBM Plex Sans Italics"/>
              </a:rPr>
              <a:t>limit 1;</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15642864" y="8261075"/>
            <a:ext cx="2467745" cy="1646659"/>
          </a:xfrm>
          <a:custGeom>
            <a:avLst/>
            <a:gdLst/>
            <a:ahLst/>
            <a:cxnLst/>
            <a:rect r="r" b="b" t="t" l="l"/>
            <a:pathLst>
              <a:path h="1646659" w="2467745">
                <a:moveTo>
                  <a:pt x="0" y="0"/>
                </a:moveTo>
                <a:lnTo>
                  <a:pt x="2467745" y="0"/>
                </a:lnTo>
                <a:lnTo>
                  <a:pt x="2467745" y="1646660"/>
                </a:lnTo>
                <a:lnTo>
                  <a:pt x="0" y="16466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714469" y="8040500"/>
            <a:ext cx="5066122" cy="1272421"/>
          </a:xfrm>
          <a:custGeom>
            <a:avLst/>
            <a:gdLst/>
            <a:ahLst/>
            <a:cxnLst/>
            <a:rect r="r" b="b" t="t" l="l"/>
            <a:pathLst>
              <a:path h="1272421" w="5066122">
                <a:moveTo>
                  <a:pt x="0" y="0"/>
                </a:moveTo>
                <a:lnTo>
                  <a:pt x="5066122" y="0"/>
                </a:lnTo>
                <a:lnTo>
                  <a:pt x="5066122" y="1272422"/>
                </a:lnTo>
                <a:lnTo>
                  <a:pt x="0" y="1272422"/>
                </a:lnTo>
                <a:lnTo>
                  <a:pt x="0" y="0"/>
                </a:lnTo>
                <a:close/>
              </a:path>
            </a:pathLst>
          </a:custGeom>
          <a:blipFill>
            <a:blip r:embed="rId4"/>
            <a:stretch>
              <a:fillRect l="0" t="0" r="0" b="0"/>
            </a:stretch>
          </a:blipFill>
        </p:spPr>
      </p:sp>
      <p:sp>
        <p:nvSpPr>
          <p:cNvPr name="TextBox 4" id="4"/>
          <p:cNvSpPr txBox="true"/>
          <p:nvPr/>
        </p:nvSpPr>
        <p:spPr>
          <a:xfrm rot="0">
            <a:off x="668484" y="247695"/>
            <a:ext cx="17098702" cy="2315370"/>
          </a:xfrm>
          <a:prstGeom prst="rect">
            <a:avLst/>
          </a:prstGeom>
        </p:spPr>
        <p:txBody>
          <a:bodyPr anchor="t" rtlCol="false" tIns="0" lIns="0" bIns="0" rIns="0">
            <a:spAutoFit/>
          </a:bodyPr>
          <a:lstStyle/>
          <a:p>
            <a:pPr algn="l">
              <a:lnSpc>
                <a:spcPts val="8430"/>
              </a:lnSpc>
            </a:pPr>
            <a:r>
              <a:rPr lang="en-US" sz="7267" spc="72">
                <a:solidFill>
                  <a:srgbClr val="FFA140"/>
                </a:solidFill>
                <a:latin typeface="The Seasons Bold"/>
                <a:ea typeface="The Seasons Bold"/>
                <a:cs typeface="The Seasons Bold"/>
                <a:sym typeface="The Seasons Bold"/>
              </a:rPr>
              <a:t>The average no. of pizzas ordered per day</a:t>
            </a:r>
          </a:p>
        </p:txBody>
      </p:sp>
      <p:sp>
        <p:nvSpPr>
          <p:cNvPr name="TextBox 5" id="5"/>
          <p:cNvSpPr txBox="true"/>
          <p:nvPr/>
        </p:nvSpPr>
        <p:spPr>
          <a:xfrm rot="0">
            <a:off x="668484" y="3802808"/>
            <a:ext cx="13961522" cy="3897126"/>
          </a:xfrm>
          <a:prstGeom prst="rect">
            <a:avLst/>
          </a:prstGeom>
        </p:spPr>
        <p:txBody>
          <a:bodyPr anchor="t" rtlCol="false" tIns="0" lIns="0" bIns="0" rIns="0">
            <a:spAutoFit/>
          </a:bodyPr>
          <a:lstStyle/>
          <a:p>
            <a:pPr algn="just">
              <a:lnSpc>
                <a:spcPts val="5161"/>
              </a:lnSpc>
            </a:pPr>
            <a:r>
              <a:rPr lang="en-US" sz="3440">
                <a:solidFill>
                  <a:srgbClr val="FFFFFF"/>
                </a:solidFill>
                <a:latin typeface="IBM Plex Sans Italics"/>
                <a:ea typeface="IBM Plex Sans Italics"/>
                <a:cs typeface="IBM Plex Sans Italics"/>
                <a:sym typeface="IBM Plex Sans Italics"/>
              </a:rPr>
              <a:t>select avg(Daily_pizzas) as Average_pizzas_per_day</a:t>
            </a:r>
          </a:p>
          <a:p>
            <a:pPr algn="just">
              <a:lnSpc>
                <a:spcPts val="5161"/>
              </a:lnSpc>
            </a:pPr>
            <a:r>
              <a:rPr lang="en-US" sz="3440">
                <a:solidFill>
                  <a:srgbClr val="FFFFFF"/>
                </a:solidFill>
                <a:latin typeface="IBM Plex Sans Italics"/>
                <a:ea typeface="IBM Plex Sans Italics"/>
                <a:cs typeface="IBM Plex Sans Italics"/>
                <a:sym typeface="IBM Plex Sans Italics"/>
              </a:rPr>
              <a:t>from (select orders.date, sum(order_details.quantity) as Daily_pizzas</a:t>
            </a:r>
          </a:p>
          <a:p>
            <a:pPr algn="just">
              <a:lnSpc>
                <a:spcPts val="5161"/>
              </a:lnSpc>
            </a:pPr>
            <a:r>
              <a:rPr lang="en-US" sz="3440">
                <a:solidFill>
                  <a:srgbClr val="FFFFFF"/>
                </a:solidFill>
                <a:latin typeface="IBM Plex Sans Italics"/>
                <a:ea typeface="IBM Plex Sans Italics"/>
                <a:cs typeface="IBM Plex Sans Italics"/>
                <a:sym typeface="IBM Plex Sans Italics"/>
              </a:rPr>
              <a:t>from orders</a:t>
            </a:r>
          </a:p>
          <a:p>
            <a:pPr algn="just">
              <a:lnSpc>
                <a:spcPts val="5161"/>
              </a:lnSpc>
            </a:pPr>
            <a:r>
              <a:rPr lang="en-US" sz="3440">
                <a:solidFill>
                  <a:srgbClr val="FFFFFF"/>
                </a:solidFill>
                <a:latin typeface="IBM Plex Sans Italics"/>
                <a:ea typeface="IBM Plex Sans Italics"/>
                <a:cs typeface="IBM Plex Sans Italics"/>
                <a:sym typeface="IBM Plex Sans Italics"/>
              </a:rPr>
              <a:t>join order_details on orders.order_id = order_details.order_id</a:t>
            </a:r>
          </a:p>
          <a:p>
            <a:pPr algn="just">
              <a:lnSpc>
                <a:spcPts val="5161"/>
              </a:lnSpc>
            </a:pPr>
            <a:r>
              <a:rPr lang="en-US" sz="3440">
                <a:solidFill>
                  <a:srgbClr val="FFFFFF"/>
                </a:solidFill>
                <a:latin typeface="IBM Plex Sans Italics"/>
                <a:ea typeface="IBM Plex Sans Italics"/>
                <a:cs typeface="IBM Plex Sans Italics"/>
                <a:sym typeface="IBM Plex Sans Italics"/>
              </a:rPr>
              <a:t>group by orders.date)</a:t>
            </a:r>
          </a:p>
          <a:p>
            <a:pPr algn="just">
              <a:lnSpc>
                <a:spcPts val="5161"/>
              </a:lnSpc>
            </a:pPr>
            <a:r>
              <a:rPr lang="en-US" sz="3440">
                <a:solidFill>
                  <a:srgbClr val="FFFFFF"/>
                </a:solidFill>
                <a:latin typeface="IBM Plex Sans Italics"/>
                <a:ea typeface="IBM Plex Sans Italics"/>
                <a:cs typeface="IBM Plex Sans Italics"/>
                <a:sym typeface="IBM Plex Sans Italics"/>
              </a:rPr>
              <a:t>as Daily_order;</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15642864" y="8261075"/>
            <a:ext cx="2467745" cy="1646659"/>
          </a:xfrm>
          <a:custGeom>
            <a:avLst/>
            <a:gdLst/>
            <a:ahLst/>
            <a:cxnLst/>
            <a:rect r="r" b="b" t="t" l="l"/>
            <a:pathLst>
              <a:path h="1646659" w="2467745">
                <a:moveTo>
                  <a:pt x="0" y="0"/>
                </a:moveTo>
                <a:lnTo>
                  <a:pt x="2467745" y="0"/>
                </a:lnTo>
                <a:lnTo>
                  <a:pt x="2467745" y="1646660"/>
                </a:lnTo>
                <a:lnTo>
                  <a:pt x="0" y="16466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943047" y="7141856"/>
            <a:ext cx="6628051" cy="2167167"/>
          </a:xfrm>
          <a:custGeom>
            <a:avLst/>
            <a:gdLst/>
            <a:ahLst/>
            <a:cxnLst/>
            <a:rect r="r" b="b" t="t" l="l"/>
            <a:pathLst>
              <a:path h="2167167" w="6628051">
                <a:moveTo>
                  <a:pt x="0" y="0"/>
                </a:moveTo>
                <a:lnTo>
                  <a:pt x="6628051" y="0"/>
                </a:lnTo>
                <a:lnTo>
                  <a:pt x="6628051" y="2167167"/>
                </a:lnTo>
                <a:lnTo>
                  <a:pt x="0" y="2167167"/>
                </a:lnTo>
                <a:lnTo>
                  <a:pt x="0" y="0"/>
                </a:lnTo>
                <a:close/>
              </a:path>
            </a:pathLst>
          </a:custGeom>
          <a:blipFill>
            <a:blip r:embed="rId4"/>
            <a:stretch>
              <a:fillRect l="0" t="0" r="0" b="0"/>
            </a:stretch>
          </a:blipFill>
        </p:spPr>
      </p:sp>
      <p:sp>
        <p:nvSpPr>
          <p:cNvPr name="TextBox 4" id="4"/>
          <p:cNvSpPr txBox="true"/>
          <p:nvPr/>
        </p:nvSpPr>
        <p:spPr>
          <a:xfrm rot="0">
            <a:off x="310401" y="221244"/>
            <a:ext cx="17800209" cy="2034565"/>
          </a:xfrm>
          <a:prstGeom prst="rect">
            <a:avLst/>
          </a:prstGeom>
        </p:spPr>
        <p:txBody>
          <a:bodyPr anchor="t" rtlCol="false" tIns="0" lIns="0" bIns="0" rIns="0">
            <a:spAutoFit/>
          </a:bodyPr>
          <a:lstStyle/>
          <a:p>
            <a:pPr algn="l">
              <a:lnSpc>
                <a:spcPts val="7400"/>
              </a:lnSpc>
            </a:pPr>
            <a:r>
              <a:rPr lang="en-US" sz="6380" spc="63">
                <a:solidFill>
                  <a:srgbClr val="FFA140"/>
                </a:solidFill>
                <a:latin typeface="The Seasons Bold"/>
                <a:ea typeface="The Seasons Bold"/>
                <a:cs typeface="The Seasons Bold"/>
                <a:sym typeface="The Seasons Bold"/>
              </a:rPr>
              <a:t>Top 5 most order pizza type based on revenue for each pizza category</a:t>
            </a:r>
          </a:p>
        </p:txBody>
      </p:sp>
      <p:sp>
        <p:nvSpPr>
          <p:cNvPr name="TextBox 5" id="5"/>
          <p:cNvSpPr txBox="true"/>
          <p:nvPr/>
        </p:nvSpPr>
        <p:spPr>
          <a:xfrm rot="0">
            <a:off x="310401" y="2990548"/>
            <a:ext cx="17090654" cy="3630059"/>
          </a:xfrm>
          <a:prstGeom prst="rect">
            <a:avLst/>
          </a:prstGeom>
        </p:spPr>
        <p:txBody>
          <a:bodyPr anchor="t" rtlCol="false" tIns="0" lIns="0" bIns="0" rIns="0">
            <a:spAutoFit/>
          </a:bodyPr>
          <a:lstStyle/>
          <a:p>
            <a:pPr algn="just">
              <a:lnSpc>
                <a:spcPts val="4188"/>
              </a:lnSpc>
            </a:pPr>
            <a:r>
              <a:rPr lang="en-US" sz="2792">
                <a:solidFill>
                  <a:srgbClr val="FFFFFF"/>
                </a:solidFill>
                <a:latin typeface="IBM Plex Sans Italics"/>
                <a:ea typeface="IBM Plex Sans Italics"/>
                <a:cs typeface="IBM Plex Sans Italics"/>
                <a:sym typeface="IBM Plex Sans Italics"/>
              </a:rPr>
              <a:t>select pizza_types.name, pizza_types.category, sum(order_details.quantity*pizzas.price)  as total_revenue</a:t>
            </a:r>
          </a:p>
          <a:p>
            <a:pPr algn="just">
              <a:lnSpc>
                <a:spcPts val="4188"/>
              </a:lnSpc>
            </a:pPr>
            <a:r>
              <a:rPr lang="en-US" sz="2792">
                <a:solidFill>
                  <a:srgbClr val="FFFFFF"/>
                </a:solidFill>
                <a:latin typeface="IBM Plex Sans Italics"/>
                <a:ea typeface="IBM Plex Sans Italics"/>
                <a:cs typeface="IBM Plex Sans Italics"/>
                <a:sym typeface="IBM Plex Sans Italics"/>
              </a:rPr>
              <a:t>from order_details</a:t>
            </a:r>
          </a:p>
          <a:p>
            <a:pPr algn="just">
              <a:lnSpc>
                <a:spcPts val="4188"/>
              </a:lnSpc>
            </a:pPr>
            <a:r>
              <a:rPr lang="en-US" sz="2792">
                <a:solidFill>
                  <a:srgbClr val="FFFFFF"/>
                </a:solidFill>
                <a:latin typeface="IBM Plex Sans Italics"/>
                <a:ea typeface="IBM Plex Sans Italics"/>
                <a:cs typeface="IBM Plex Sans Italics"/>
                <a:sym typeface="IBM Plex Sans Italics"/>
              </a:rPr>
              <a:t>join pizzas on order_details.pizza_id = pizzas.pizza_id</a:t>
            </a:r>
          </a:p>
          <a:p>
            <a:pPr algn="just">
              <a:lnSpc>
                <a:spcPts val="4188"/>
              </a:lnSpc>
            </a:pPr>
            <a:r>
              <a:rPr lang="en-US" sz="2792">
                <a:solidFill>
                  <a:srgbClr val="FFFFFF"/>
                </a:solidFill>
                <a:latin typeface="IBM Plex Sans Italics"/>
                <a:ea typeface="IBM Plex Sans Italics"/>
                <a:cs typeface="IBM Plex Sans Italics"/>
                <a:sym typeface="IBM Plex Sans Italics"/>
              </a:rPr>
              <a:t>join pizza_types on pizzas.pizza_type_id = pizza_types.pizza_type_id</a:t>
            </a:r>
          </a:p>
          <a:p>
            <a:pPr algn="just">
              <a:lnSpc>
                <a:spcPts val="4188"/>
              </a:lnSpc>
            </a:pPr>
            <a:r>
              <a:rPr lang="en-US" sz="2792">
                <a:solidFill>
                  <a:srgbClr val="FFFFFF"/>
                </a:solidFill>
                <a:latin typeface="IBM Plex Sans Italics"/>
                <a:ea typeface="IBM Plex Sans Italics"/>
                <a:cs typeface="IBM Plex Sans Italics"/>
                <a:sym typeface="IBM Plex Sans Italics"/>
              </a:rPr>
              <a:t>group by pizza_types.name,pizza_types.category</a:t>
            </a:r>
          </a:p>
          <a:p>
            <a:pPr algn="just">
              <a:lnSpc>
                <a:spcPts val="4188"/>
              </a:lnSpc>
            </a:pPr>
            <a:r>
              <a:rPr lang="en-US" sz="2792">
                <a:solidFill>
                  <a:srgbClr val="FFFFFF"/>
                </a:solidFill>
                <a:latin typeface="IBM Plex Sans Italics"/>
                <a:ea typeface="IBM Plex Sans Italics"/>
                <a:cs typeface="IBM Plex Sans Italics"/>
                <a:sym typeface="IBM Plex Sans Italics"/>
              </a:rPr>
              <a:t>order by total_revenue desc</a:t>
            </a:r>
          </a:p>
          <a:p>
            <a:pPr algn="just">
              <a:lnSpc>
                <a:spcPts val="4188"/>
              </a:lnSpc>
            </a:pPr>
            <a:r>
              <a:rPr lang="en-US" sz="2792">
                <a:solidFill>
                  <a:srgbClr val="FFFFFF"/>
                </a:solidFill>
                <a:latin typeface="IBM Plex Sans Italics"/>
                <a:ea typeface="IBM Plex Sans Italics"/>
                <a:cs typeface="IBM Plex Sans Italics"/>
                <a:sym typeface="IBM Plex Sans Italics"/>
              </a:rPr>
              <a:t>limit 5;</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15642864" y="8261075"/>
            <a:ext cx="2467745" cy="1646659"/>
          </a:xfrm>
          <a:custGeom>
            <a:avLst/>
            <a:gdLst/>
            <a:ahLst/>
            <a:cxnLst/>
            <a:rect r="r" b="b" t="t" l="l"/>
            <a:pathLst>
              <a:path h="1646659" w="2467745">
                <a:moveTo>
                  <a:pt x="0" y="0"/>
                </a:moveTo>
                <a:lnTo>
                  <a:pt x="2467745" y="0"/>
                </a:lnTo>
                <a:lnTo>
                  <a:pt x="2467745" y="1646660"/>
                </a:lnTo>
                <a:lnTo>
                  <a:pt x="0" y="16466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89442" y="2878829"/>
            <a:ext cx="17442125" cy="6795480"/>
          </a:xfrm>
          <a:prstGeom prst="rect">
            <a:avLst/>
          </a:prstGeom>
        </p:spPr>
        <p:txBody>
          <a:bodyPr anchor="t" rtlCol="false" tIns="0" lIns="0" bIns="0" rIns="0">
            <a:spAutoFit/>
          </a:bodyPr>
          <a:lstStyle/>
          <a:p>
            <a:pPr algn="just">
              <a:lnSpc>
                <a:spcPts val="3211"/>
              </a:lnSpc>
            </a:pPr>
            <a:r>
              <a:rPr lang="en-US" sz="2140">
                <a:solidFill>
                  <a:srgbClr val="FFFFFF"/>
                </a:solidFill>
                <a:latin typeface="IBM Plex Sans Italics"/>
                <a:ea typeface="IBM Plex Sans Italics"/>
                <a:cs typeface="IBM Plex Sans Italics"/>
                <a:sym typeface="IBM Plex Sans Italics"/>
              </a:rPr>
              <a:t>with Total_Revenue as (</a:t>
            </a:r>
          </a:p>
          <a:p>
            <a:pPr algn="just">
              <a:lnSpc>
                <a:spcPts val="3211"/>
              </a:lnSpc>
            </a:pPr>
            <a:r>
              <a:rPr lang="en-US" sz="2140">
                <a:solidFill>
                  <a:srgbClr val="FFFFFF"/>
                </a:solidFill>
                <a:latin typeface="IBM Plex Sans Italics"/>
                <a:ea typeface="IBM Plex Sans Italics"/>
                <a:cs typeface="IBM Plex Sans Italics"/>
                <a:sym typeface="IBM Plex Sans Italics"/>
              </a:rPr>
              <a:t>    select sum(order_details.quantity * pizzas.price) as total_revenue</a:t>
            </a:r>
          </a:p>
          <a:p>
            <a:pPr algn="just">
              <a:lnSpc>
                <a:spcPts val="3211"/>
              </a:lnSpc>
            </a:pPr>
            <a:r>
              <a:rPr lang="en-US" sz="2140">
                <a:solidFill>
                  <a:srgbClr val="FFFFFF"/>
                </a:solidFill>
                <a:latin typeface="IBM Plex Sans Italics"/>
                <a:ea typeface="IBM Plex Sans Italics"/>
                <a:cs typeface="IBM Plex Sans Italics"/>
                <a:sym typeface="IBM Plex Sans Italics"/>
              </a:rPr>
              <a:t>    from order_details</a:t>
            </a:r>
          </a:p>
          <a:p>
            <a:pPr algn="just">
              <a:lnSpc>
                <a:spcPts val="3211"/>
              </a:lnSpc>
            </a:pPr>
            <a:r>
              <a:rPr lang="en-US" sz="2140">
                <a:solidFill>
                  <a:srgbClr val="FFFFFF"/>
                </a:solidFill>
                <a:latin typeface="IBM Plex Sans Italics"/>
                <a:ea typeface="IBM Plex Sans Italics"/>
                <a:cs typeface="IBM Plex Sans Italics"/>
                <a:sym typeface="IBM Plex Sans Italics"/>
              </a:rPr>
              <a:t>    join pizzas on order_details.pizza_id = pizzas.pizza_id</a:t>
            </a:r>
          </a:p>
          <a:p>
            <a:pPr algn="just">
              <a:lnSpc>
                <a:spcPts val="3211"/>
              </a:lnSpc>
            </a:pPr>
            <a:r>
              <a:rPr lang="en-US" sz="2140">
                <a:solidFill>
                  <a:srgbClr val="FFFFFF"/>
                </a:solidFill>
                <a:latin typeface="IBM Plex Sans Italics"/>
                <a:ea typeface="IBM Plex Sans Italics"/>
                <a:cs typeface="IBM Plex Sans Italics"/>
                <a:sym typeface="IBM Plex Sans Italics"/>
              </a:rPr>
              <a:t>),</a:t>
            </a:r>
          </a:p>
          <a:p>
            <a:pPr algn="just">
              <a:lnSpc>
                <a:spcPts val="3211"/>
              </a:lnSpc>
            </a:pPr>
            <a:r>
              <a:rPr lang="en-US" sz="2140">
                <a:solidFill>
                  <a:srgbClr val="FFFFFF"/>
                </a:solidFill>
                <a:latin typeface="IBM Plex Sans Italics"/>
                <a:ea typeface="IBM Plex Sans Italics"/>
                <a:cs typeface="IBM Plex Sans Italics"/>
                <a:sym typeface="IBM Plex Sans Italics"/>
              </a:rPr>
              <a:t>Category_Revenue as (</a:t>
            </a:r>
          </a:p>
          <a:p>
            <a:pPr algn="just">
              <a:lnSpc>
                <a:spcPts val="3211"/>
              </a:lnSpc>
            </a:pPr>
            <a:r>
              <a:rPr lang="en-US" sz="2140">
                <a:solidFill>
                  <a:srgbClr val="FFFFFF"/>
                </a:solidFill>
                <a:latin typeface="IBM Plex Sans Italics"/>
                <a:ea typeface="IBM Plex Sans Italics"/>
                <a:cs typeface="IBM Plex Sans Italics"/>
                <a:sym typeface="IBM Plex Sans Italics"/>
              </a:rPr>
              <a:t>    select pizza_types.category,</a:t>
            </a:r>
          </a:p>
          <a:p>
            <a:pPr algn="just">
              <a:lnSpc>
                <a:spcPts val="3211"/>
              </a:lnSpc>
            </a:pPr>
            <a:r>
              <a:rPr lang="en-US" sz="2140">
                <a:solidFill>
                  <a:srgbClr val="FFFFFF"/>
                </a:solidFill>
                <a:latin typeface="IBM Plex Sans Italics"/>
                <a:ea typeface="IBM Plex Sans Italics"/>
                <a:cs typeface="IBM Plex Sans Italics"/>
                <a:sym typeface="IBM Plex Sans Italics"/>
              </a:rPr>
              <a:t>           sum(order_details.quantity * pizzas.price) as category_revenue</a:t>
            </a:r>
          </a:p>
          <a:p>
            <a:pPr algn="just">
              <a:lnSpc>
                <a:spcPts val="3211"/>
              </a:lnSpc>
            </a:pPr>
            <a:r>
              <a:rPr lang="en-US" sz="2140">
                <a:solidFill>
                  <a:srgbClr val="FFFFFF"/>
                </a:solidFill>
                <a:latin typeface="IBM Plex Sans Italics"/>
                <a:ea typeface="IBM Plex Sans Italics"/>
                <a:cs typeface="IBM Plex Sans Italics"/>
                <a:sym typeface="IBM Plex Sans Italics"/>
              </a:rPr>
              <a:t>    from order_details</a:t>
            </a:r>
          </a:p>
          <a:p>
            <a:pPr algn="just">
              <a:lnSpc>
                <a:spcPts val="3211"/>
              </a:lnSpc>
            </a:pPr>
            <a:r>
              <a:rPr lang="en-US" sz="2140">
                <a:solidFill>
                  <a:srgbClr val="FFFFFF"/>
                </a:solidFill>
                <a:latin typeface="IBM Plex Sans Italics"/>
                <a:ea typeface="IBM Plex Sans Italics"/>
                <a:cs typeface="IBM Plex Sans Italics"/>
                <a:sym typeface="IBM Plex Sans Italics"/>
              </a:rPr>
              <a:t>    join pizzas on order_details.pizza_id = pizzas.pizza_id</a:t>
            </a:r>
          </a:p>
          <a:p>
            <a:pPr algn="just">
              <a:lnSpc>
                <a:spcPts val="3211"/>
              </a:lnSpc>
            </a:pPr>
            <a:r>
              <a:rPr lang="en-US" sz="2140">
                <a:solidFill>
                  <a:srgbClr val="FFFFFF"/>
                </a:solidFill>
                <a:latin typeface="IBM Plex Sans Italics"/>
                <a:ea typeface="IBM Plex Sans Italics"/>
                <a:cs typeface="IBM Plex Sans Italics"/>
                <a:sym typeface="IBM Plex Sans Italics"/>
              </a:rPr>
              <a:t>    join pizza_types on pizzas.pizza_type_id = pizza_types.pizza_type_id</a:t>
            </a:r>
          </a:p>
          <a:p>
            <a:pPr algn="just">
              <a:lnSpc>
                <a:spcPts val="3211"/>
              </a:lnSpc>
            </a:pPr>
            <a:r>
              <a:rPr lang="en-US" sz="2140">
                <a:solidFill>
                  <a:srgbClr val="FFFFFF"/>
                </a:solidFill>
                <a:latin typeface="IBM Plex Sans Italics"/>
                <a:ea typeface="IBM Plex Sans Italics"/>
                <a:cs typeface="IBM Plex Sans Italics"/>
                <a:sym typeface="IBM Plex Sans Italics"/>
              </a:rPr>
              <a:t>    group by pizza_types.category</a:t>
            </a:r>
          </a:p>
          <a:p>
            <a:pPr algn="just">
              <a:lnSpc>
                <a:spcPts val="3211"/>
              </a:lnSpc>
            </a:pPr>
            <a:r>
              <a:rPr lang="en-US" sz="2140">
                <a:solidFill>
                  <a:srgbClr val="FFFFFF"/>
                </a:solidFill>
                <a:latin typeface="IBM Plex Sans Italics"/>
                <a:ea typeface="IBM Plex Sans Italics"/>
                <a:cs typeface="IBM Plex Sans Italics"/>
                <a:sym typeface="IBM Plex Sans Italics"/>
              </a:rPr>
              <a:t>)</a:t>
            </a:r>
          </a:p>
          <a:p>
            <a:pPr algn="just">
              <a:lnSpc>
                <a:spcPts val="3211"/>
              </a:lnSpc>
            </a:pPr>
            <a:r>
              <a:rPr lang="en-US" sz="2140">
                <a:solidFill>
                  <a:srgbClr val="FFFFFF"/>
                </a:solidFill>
                <a:latin typeface="IBM Plex Sans Italics"/>
                <a:ea typeface="IBM Plex Sans Italics"/>
                <a:cs typeface="IBM Plex Sans Italics"/>
                <a:sym typeface="IBM Plex Sans Italics"/>
              </a:rPr>
              <a:t>select category,</a:t>
            </a:r>
          </a:p>
          <a:p>
            <a:pPr algn="just">
              <a:lnSpc>
                <a:spcPts val="3211"/>
              </a:lnSpc>
            </a:pPr>
            <a:r>
              <a:rPr lang="en-US" sz="2140">
                <a:solidFill>
                  <a:srgbClr val="FFFFFF"/>
                </a:solidFill>
                <a:latin typeface="IBM Plex Sans Italics"/>
                <a:ea typeface="IBM Plex Sans Italics"/>
                <a:cs typeface="IBM Plex Sans Italics"/>
                <a:sym typeface="IBM Plex Sans Italics"/>
              </a:rPr>
              <a:t>       concat(cast((category_revenue / total_revenue * 100) as decimal(10,2)), '%') as revenue_contribution</a:t>
            </a:r>
          </a:p>
          <a:p>
            <a:pPr algn="just">
              <a:lnSpc>
                <a:spcPts val="3211"/>
              </a:lnSpc>
            </a:pPr>
            <a:r>
              <a:rPr lang="en-US" sz="2140">
                <a:solidFill>
                  <a:srgbClr val="FFFFFF"/>
                </a:solidFill>
                <a:latin typeface="IBM Plex Sans Italics"/>
                <a:ea typeface="IBM Plex Sans Italics"/>
                <a:cs typeface="IBM Plex Sans Italics"/>
                <a:sym typeface="IBM Plex Sans Italics"/>
              </a:rPr>
              <a:t>from Category_Revenue, Total_Revenue</a:t>
            </a:r>
          </a:p>
          <a:p>
            <a:pPr algn="just">
              <a:lnSpc>
                <a:spcPts val="3211"/>
              </a:lnSpc>
            </a:pPr>
            <a:r>
              <a:rPr lang="en-US" sz="2140">
                <a:solidFill>
                  <a:srgbClr val="FFFFFF"/>
                </a:solidFill>
                <a:latin typeface="IBM Plex Sans Italics"/>
                <a:ea typeface="IBM Plex Sans Italics"/>
                <a:cs typeface="IBM Plex Sans Italics"/>
                <a:sym typeface="IBM Plex Sans Italics"/>
              </a:rPr>
              <a:t>order by revenue_contribution desc;</a:t>
            </a:r>
          </a:p>
        </p:txBody>
      </p:sp>
      <p:sp>
        <p:nvSpPr>
          <p:cNvPr name="Freeform 4" id="4"/>
          <p:cNvSpPr/>
          <p:nvPr/>
        </p:nvSpPr>
        <p:spPr>
          <a:xfrm flipH="false" flipV="false" rot="0">
            <a:off x="11485803" y="4493221"/>
            <a:ext cx="5390934" cy="2232036"/>
          </a:xfrm>
          <a:custGeom>
            <a:avLst/>
            <a:gdLst/>
            <a:ahLst/>
            <a:cxnLst/>
            <a:rect r="r" b="b" t="t" l="l"/>
            <a:pathLst>
              <a:path h="2232036" w="5390934">
                <a:moveTo>
                  <a:pt x="0" y="0"/>
                </a:moveTo>
                <a:lnTo>
                  <a:pt x="5390934" y="0"/>
                </a:lnTo>
                <a:lnTo>
                  <a:pt x="5390934" y="2232036"/>
                </a:lnTo>
                <a:lnTo>
                  <a:pt x="0" y="2232036"/>
                </a:lnTo>
                <a:lnTo>
                  <a:pt x="0" y="0"/>
                </a:lnTo>
                <a:close/>
              </a:path>
            </a:pathLst>
          </a:custGeom>
          <a:blipFill>
            <a:blip r:embed="rId4"/>
            <a:stretch>
              <a:fillRect l="0" t="0" r="0" b="0"/>
            </a:stretch>
          </a:blipFill>
        </p:spPr>
      </p:sp>
      <p:sp>
        <p:nvSpPr>
          <p:cNvPr name="TextBox 5" id="5"/>
          <p:cNvSpPr txBox="true"/>
          <p:nvPr/>
        </p:nvSpPr>
        <p:spPr>
          <a:xfrm rot="0">
            <a:off x="489442" y="161916"/>
            <a:ext cx="17621167" cy="2025024"/>
          </a:xfrm>
          <a:prstGeom prst="rect">
            <a:avLst/>
          </a:prstGeom>
        </p:spPr>
        <p:txBody>
          <a:bodyPr anchor="t" rtlCol="false" tIns="0" lIns="0" bIns="0" rIns="0">
            <a:spAutoFit/>
          </a:bodyPr>
          <a:lstStyle/>
          <a:p>
            <a:pPr algn="l">
              <a:lnSpc>
                <a:spcPts val="7397"/>
              </a:lnSpc>
            </a:pPr>
            <a:r>
              <a:rPr lang="en-US" sz="6376" spc="63">
                <a:solidFill>
                  <a:srgbClr val="FFA140"/>
                </a:solidFill>
                <a:latin typeface="The Seasons Bold"/>
                <a:ea typeface="The Seasons Bold"/>
                <a:cs typeface="The Seasons Bold"/>
                <a:sym typeface="The Seasons Bold"/>
              </a:rPr>
              <a:t>The percentage contribution of each pizza type of  revenue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0" y="0"/>
            <a:ext cx="9076396" cy="5075271"/>
            <a:chOff x="0" y="0"/>
            <a:chExt cx="12101861" cy="6767027"/>
          </a:xfrm>
        </p:grpSpPr>
        <p:pic>
          <p:nvPicPr>
            <p:cNvPr name="Picture 3" id="3"/>
            <p:cNvPicPr>
              <a:picLocks noChangeAspect="true"/>
            </p:cNvPicPr>
            <p:nvPr/>
          </p:nvPicPr>
          <p:blipFill>
            <a:blip r:embed="rId2"/>
            <a:srcRect l="15153" t="0" r="15153" b="0"/>
            <a:stretch>
              <a:fillRect/>
            </a:stretch>
          </p:blipFill>
          <p:spPr>
            <a:xfrm flipH="false" flipV="false">
              <a:off x="0" y="0"/>
              <a:ext cx="12101861" cy="6767027"/>
            </a:xfrm>
            <a:prstGeom prst="rect">
              <a:avLst/>
            </a:prstGeom>
          </p:spPr>
        </p:pic>
      </p:grpSp>
      <p:grpSp>
        <p:nvGrpSpPr>
          <p:cNvPr name="Group 4" id="4"/>
          <p:cNvGrpSpPr/>
          <p:nvPr/>
        </p:nvGrpSpPr>
        <p:grpSpPr>
          <a:xfrm rot="0">
            <a:off x="9211604" y="0"/>
            <a:ext cx="9076396" cy="5075271"/>
            <a:chOff x="0" y="0"/>
            <a:chExt cx="12101861" cy="6767027"/>
          </a:xfrm>
        </p:grpSpPr>
        <p:pic>
          <p:nvPicPr>
            <p:cNvPr name="Picture 5" id="5"/>
            <p:cNvPicPr>
              <a:picLocks noChangeAspect="true"/>
            </p:cNvPicPr>
            <p:nvPr/>
          </p:nvPicPr>
          <p:blipFill>
            <a:blip r:embed="rId2"/>
            <a:srcRect l="15153" t="0" r="15153" b="0"/>
            <a:stretch>
              <a:fillRect/>
            </a:stretch>
          </p:blipFill>
          <p:spPr>
            <a:xfrm flipH="false" flipV="false">
              <a:off x="0" y="0"/>
              <a:ext cx="12101861" cy="6767027"/>
            </a:xfrm>
            <a:prstGeom prst="rect">
              <a:avLst/>
            </a:prstGeom>
          </p:spPr>
        </p:pic>
      </p:grpSp>
      <p:grpSp>
        <p:nvGrpSpPr>
          <p:cNvPr name="Group 6" id="6"/>
          <p:cNvGrpSpPr/>
          <p:nvPr/>
        </p:nvGrpSpPr>
        <p:grpSpPr>
          <a:xfrm rot="0">
            <a:off x="0" y="5211729"/>
            <a:ext cx="9076396" cy="5075271"/>
            <a:chOff x="0" y="0"/>
            <a:chExt cx="12101861" cy="6767027"/>
          </a:xfrm>
        </p:grpSpPr>
        <p:pic>
          <p:nvPicPr>
            <p:cNvPr name="Picture 7" id="7"/>
            <p:cNvPicPr>
              <a:picLocks noChangeAspect="true"/>
            </p:cNvPicPr>
            <p:nvPr/>
          </p:nvPicPr>
          <p:blipFill>
            <a:blip r:embed="rId3"/>
            <a:srcRect l="0" t="7985" r="0" b="7985"/>
            <a:stretch>
              <a:fillRect/>
            </a:stretch>
          </p:blipFill>
          <p:spPr>
            <a:xfrm flipH="false" flipV="false">
              <a:off x="0" y="0"/>
              <a:ext cx="12101861" cy="6767027"/>
            </a:xfrm>
            <a:prstGeom prst="rect">
              <a:avLst/>
            </a:prstGeom>
          </p:spPr>
        </p:pic>
      </p:grpSp>
      <p:grpSp>
        <p:nvGrpSpPr>
          <p:cNvPr name="Group 8" id="8"/>
          <p:cNvGrpSpPr/>
          <p:nvPr/>
        </p:nvGrpSpPr>
        <p:grpSpPr>
          <a:xfrm rot="0">
            <a:off x="9211604" y="5211729"/>
            <a:ext cx="9076396" cy="5075271"/>
            <a:chOff x="0" y="0"/>
            <a:chExt cx="12101861" cy="6767027"/>
          </a:xfrm>
        </p:grpSpPr>
        <p:pic>
          <p:nvPicPr>
            <p:cNvPr name="Picture 9" id="9"/>
            <p:cNvPicPr>
              <a:picLocks noChangeAspect="true"/>
            </p:cNvPicPr>
            <p:nvPr/>
          </p:nvPicPr>
          <p:blipFill>
            <a:blip r:embed="rId4"/>
            <a:srcRect l="0" t="8035" r="0" b="8035"/>
            <a:stretch>
              <a:fillRect/>
            </a:stretch>
          </p:blipFill>
          <p:spPr>
            <a:xfrm flipH="false" flipV="false">
              <a:off x="0" y="0"/>
              <a:ext cx="12101861" cy="6767027"/>
            </a:xfrm>
            <a:prstGeom prst="rect">
              <a:avLst/>
            </a:prstGeom>
          </p:spPr>
        </p:pic>
      </p:grpSp>
      <p:grpSp>
        <p:nvGrpSpPr>
          <p:cNvPr name="Group 10" id="10"/>
          <p:cNvGrpSpPr/>
          <p:nvPr/>
        </p:nvGrpSpPr>
        <p:grpSpPr>
          <a:xfrm rot="0">
            <a:off x="8695677" y="0"/>
            <a:ext cx="9592323" cy="5143500"/>
            <a:chOff x="0" y="0"/>
            <a:chExt cx="12789764" cy="6858000"/>
          </a:xfrm>
        </p:grpSpPr>
        <p:pic>
          <p:nvPicPr>
            <p:cNvPr name="Picture 11" id="11"/>
            <p:cNvPicPr>
              <a:picLocks noChangeAspect="true"/>
            </p:cNvPicPr>
            <p:nvPr/>
          </p:nvPicPr>
          <p:blipFill>
            <a:blip r:embed="rId5"/>
            <a:srcRect l="0" t="9759" r="0" b="9759"/>
            <a:stretch>
              <a:fillRect/>
            </a:stretch>
          </p:blipFill>
          <p:spPr>
            <a:xfrm flipH="false" flipV="false">
              <a:off x="0" y="0"/>
              <a:ext cx="12789764" cy="6858000"/>
            </a:xfrm>
            <a:prstGeom prst="rect">
              <a:avLst/>
            </a:prstGeom>
          </p:spPr>
        </p:pic>
      </p:grpSp>
      <p:grpSp>
        <p:nvGrpSpPr>
          <p:cNvPr name="Group 12" id="12"/>
          <p:cNvGrpSpPr/>
          <p:nvPr/>
        </p:nvGrpSpPr>
        <p:grpSpPr>
          <a:xfrm rot="0">
            <a:off x="0" y="68229"/>
            <a:ext cx="9592323" cy="5143500"/>
            <a:chOff x="0" y="0"/>
            <a:chExt cx="12789764" cy="6858000"/>
          </a:xfrm>
        </p:grpSpPr>
        <p:pic>
          <p:nvPicPr>
            <p:cNvPr name="Picture 13" id="13"/>
            <p:cNvPicPr>
              <a:picLocks noChangeAspect="true"/>
            </p:cNvPicPr>
            <p:nvPr/>
          </p:nvPicPr>
          <p:blipFill>
            <a:blip r:embed="rId6"/>
            <a:srcRect l="0" t="24496" r="0" b="24496"/>
            <a:stretch>
              <a:fillRect/>
            </a:stretch>
          </p:blipFill>
          <p:spPr>
            <a:xfrm flipH="false" flipV="false">
              <a:off x="0" y="0"/>
              <a:ext cx="12789764" cy="6858000"/>
            </a:xfrm>
            <a:prstGeom prst="rect">
              <a:avLst/>
            </a:prstGeom>
          </p:spPr>
        </p:pic>
      </p:grpSp>
      <p:grpSp>
        <p:nvGrpSpPr>
          <p:cNvPr name="Group 14" id="14"/>
          <p:cNvGrpSpPr/>
          <p:nvPr/>
        </p:nvGrpSpPr>
        <p:grpSpPr>
          <a:xfrm rot="0">
            <a:off x="5157883" y="3668679"/>
            <a:ext cx="7837025" cy="3086100"/>
            <a:chOff x="0" y="0"/>
            <a:chExt cx="2064073" cy="812800"/>
          </a:xfrm>
        </p:grpSpPr>
        <p:sp>
          <p:nvSpPr>
            <p:cNvPr name="Freeform 15" id="15"/>
            <p:cNvSpPr/>
            <p:nvPr/>
          </p:nvSpPr>
          <p:spPr>
            <a:xfrm flipH="false" flipV="false" rot="0">
              <a:off x="0" y="0"/>
              <a:ext cx="2064072" cy="812800"/>
            </a:xfrm>
            <a:custGeom>
              <a:avLst/>
              <a:gdLst/>
              <a:ahLst/>
              <a:cxnLst/>
              <a:rect r="r" b="b" t="t" l="l"/>
              <a:pathLst>
                <a:path h="812800" w="2064072">
                  <a:moveTo>
                    <a:pt x="0" y="0"/>
                  </a:moveTo>
                  <a:lnTo>
                    <a:pt x="2064072" y="0"/>
                  </a:lnTo>
                  <a:lnTo>
                    <a:pt x="2064072" y="812800"/>
                  </a:lnTo>
                  <a:lnTo>
                    <a:pt x="0" y="812800"/>
                  </a:lnTo>
                  <a:close/>
                </a:path>
              </a:pathLst>
            </a:custGeom>
            <a:solidFill>
              <a:srgbClr val="1C0A01"/>
            </a:solidFill>
          </p:spPr>
        </p:sp>
        <p:sp>
          <p:nvSpPr>
            <p:cNvPr name="TextBox 16" id="16"/>
            <p:cNvSpPr txBox="true"/>
            <p:nvPr/>
          </p:nvSpPr>
          <p:spPr>
            <a:xfrm>
              <a:off x="0" y="-47625"/>
              <a:ext cx="2064073" cy="860425"/>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5225487" y="4138290"/>
            <a:ext cx="7837025" cy="2422288"/>
            <a:chOff x="0" y="0"/>
            <a:chExt cx="10449367" cy="3229718"/>
          </a:xfrm>
        </p:grpSpPr>
        <p:sp>
          <p:nvSpPr>
            <p:cNvPr name="TextBox 18" id="18"/>
            <p:cNvSpPr txBox="true"/>
            <p:nvPr/>
          </p:nvSpPr>
          <p:spPr>
            <a:xfrm rot="0">
              <a:off x="104925" y="-238125"/>
              <a:ext cx="10239517" cy="2951932"/>
            </a:xfrm>
            <a:prstGeom prst="rect">
              <a:avLst/>
            </a:prstGeom>
          </p:spPr>
          <p:txBody>
            <a:bodyPr anchor="t" rtlCol="false" tIns="0" lIns="0" bIns="0" rIns="0">
              <a:spAutoFit/>
            </a:bodyPr>
            <a:lstStyle/>
            <a:p>
              <a:pPr algn="ctr">
                <a:lnSpc>
                  <a:spcPts val="8649"/>
                </a:lnSpc>
              </a:pPr>
              <a:r>
                <a:rPr lang="en-US" sz="6177" spc="494">
                  <a:solidFill>
                    <a:srgbClr val="FFA140"/>
                  </a:solidFill>
                  <a:latin typeface="The Seasons"/>
                  <a:ea typeface="The Seasons"/>
                  <a:cs typeface="The Seasons"/>
                  <a:sym typeface="The Seasons"/>
                </a:rPr>
                <a:t>POWERBI DASHBOARD</a:t>
              </a:r>
            </a:p>
          </p:txBody>
        </p:sp>
        <p:sp>
          <p:nvSpPr>
            <p:cNvPr name="TextBox 19" id="19"/>
            <p:cNvSpPr txBox="true"/>
            <p:nvPr/>
          </p:nvSpPr>
          <p:spPr>
            <a:xfrm rot="0">
              <a:off x="0" y="2675707"/>
              <a:ext cx="10449367" cy="554011"/>
            </a:xfrm>
            <a:prstGeom prst="rect">
              <a:avLst/>
            </a:prstGeom>
          </p:spPr>
          <p:txBody>
            <a:bodyPr anchor="t" rtlCol="false" tIns="0" lIns="0" bIns="0" rIns="0">
              <a:spAutoFit/>
            </a:bodyPr>
            <a:lstStyle/>
            <a:p>
              <a:pPr algn="ctr">
                <a:lnSpc>
                  <a:spcPts val="3580"/>
                </a:lnSpc>
              </a:pP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0" y="35235"/>
            <a:ext cx="18288000" cy="10216529"/>
          </a:xfrm>
          <a:custGeom>
            <a:avLst/>
            <a:gdLst/>
            <a:ahLst/>
            <a:cxnLst/>
            <a:rect r="r" b="b" t="t" l="l"/>
            <a:pathLst>
              <a:path h="10216529" w="18288000">
                <a:moveTo>
                  <a:pt x="0" y="0"/>
                </a:moveTo>
                <a:lnTo>
                  <a:pt x="18288000" y="0"/>
                </a:lnTo>
                <a:lnTo>
                  <a:pt x="18288000" y="10216530"/>
                </a:lnTo>
                <a:lnTo>
                  <a:pt x="0" y="10216530"/>
                </a:lnTo>
                <a:lnTo>
                  <a:pt x="0" y="0"/>
                </a:lnTo>
                <a:close/>
              </a:path>
            </a:pathLst>
          </a:custGeom>
          <a:blipFill>
            <a:blip r:embed="rId2"/>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 r="0" b="-83"/>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96" t="0" r="-96"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0" y="0"/>
            <a:ext cx="7110420" cy="10287000"/>
            <a:chOff x="0" y="0"/>
            <a:chExt cx="9480560" cy="13716000"/>
          </a:xfrm>
        </p:grpSpPr>
        <p:pic>
          <p:nvPicPr>
            <p:cNvPr name="Picture 3" id="3"/>
            <p:cNvPicPr>
              <a:picLocks noChangeAspect="true"/>
            </p:cNvPicPr>
            <p:nvPr/>
          </p:nvPicPr>
          <p:blipFill>
            <a:blip r:embed="rId2"/>
            <a:srcRect l="0" t="9317" r="0" b="9317"/>
            <a:stretch>
              <a:fillRect/>
            </a:stretch>
          </p:blipFill>
          <p:spPr>
            <a:xfrm flipH="false" flipV="false">
              <a:off x="0" y="0"/>
              <a:ext cx="9480560" cy="13716000"/>
            </a:xfrm>
            <a:prstGeom prst="rect">
              <a:avLst/>
            </a:prstGeom>
          </p:spPr>
        </p:pic>
      </p:grpSp>
      <p:sp>
        <p:nvSpPr>
          <p:cNvPr name="TextBox 4" id="4"/>
          <p:cNvSpPr txBox="true"/>
          <p:nvPr/>
        </p:nvSpPr>
        <p:spPr>
          <a:xfrm rot="0">
            <a:off x="8462258" y="859799"/>
            <a:ext cx="5901231" cy="1638753"/>
          </a:xfrm>
          <a:prstGeom prst="rect">
            <a:avLst/>
          </a:prstGeom>
        </p:spPr>
        <p:txBody>
          <a:bodyPr anchor="t" rtlCol="false" tIns="0" lIns="0" bIns="0" rIns="0">
            <a:spAutoFit/>
          </a:bodyPr>
          <a:lstStyle/>
          <a:p>
            <a:pPr algn="l">
              <a:lnSpc>
                <a:spcPts val="12050"/>
              </a:lnSpc>
              <a:spcBef>
                <a:spcPct val="0"/>
              </a:spcBef>
            </a:pPr>
            <a:r>
              <a:rPr lang="en-US" sz="8607" spc="688">
                <a:solidFill>
                  <a:srgbClr val="FFA140"/>
                </a:solidFill>
                <a:latin typeface="The Seasons"/>
                <a:ea typeface="The Seasons"/>
                <a:cs typeface="The Seasons"/>
                <a:sym typeface="The Seasons"/>
              </a:rPr>
              <a:t>CONTENT</a:t>
            </a:r>
          </a:p>
        </p:txBody>
      </p:sp>
      <p:sp>
        <p:nvSpPr>
          <p:cNvPr name="TextBox 5" id="5"/>
          <p:cNvSpPr txBox="true"/>
          <p:nvPr/>
        </p:nvSpPr>
        <p:spPr>
          <a:xfrm rot="0">
            <a:off x="8462258" y="3159619"/>
            <a:ext cx="8797042" cy="5639140"/>
          </a:xfrm>
          <a:prstGeom prst="rect">
            <a:avLst/>
          </a:prstGeom>
        </p:spPr>
        <p:txBody>
          <a:bodyPr anchor="t" rtlCol="false" tIns="0" lIns="0" bIns="0" rIns="0">
            <a:spAutoFit/>
          </a:bodyPr>
          <a:lstStyle/>
          <a:p>
            <a:pPr algn="just" marL="742926" indent="-371463" lvl="1">
              <a:lnSpc>
                <a:spcPts val="5161"/>
              </a:lnSpc>
              <a:buFont typeface="Arial"/>
              <a:buChar char="•"/>
            </a:pPr>
            <a:r>
              <a:rPr lang="en-US" sz="3441" spc="306">
                <a:solidFill>
                  <a:srgbClr val="FFA140"/>
                </a:solidFill>
                <a:latin typeface="Garet Italics"/>
                <a:ea typeface="Garet Italics"/>
                <a:cs typeface="Garet Italics"/>
                <a:sym typeface="Garet Italics"/>
              </a:rPr>
              <a:t>Ov</a:t>
            </a:r>
            <a:r>
              <a:rPr lang="en-US" sz="3441" spc="306">
                <a:solidFill>
                  <a:srgbClr val="FFA140"/>
                </a:solidFill>
                <a:latin typeface="Garet Italics"/>
                <a:ea typeface="Garet Italics"/>
                <a:cs typeface="Garet Italics"/>
                <a:sym typeface="Garet Italics"/>
              </a:rPr>
              <a:t>erview</a:t>
            </a:r>
          </a:p>
          <a:p>
            <a:pPr algn="just" marL="742926" indent="-371463" lvl="1">
              <a:lnSpc>
                <a:spcPts val="5161"/>
              </a:lnSpc>
              <a:buFont typeface="Arial"/>
              <a:buChar char="•"/>
            </a:pPr>
            <a:r>
              <a:rPr lang="en-US" sz="3441" spc="306">
                <a:solidFill>
                  <a:srgbClr val="FFA140"/>
                </a:solidFill>
                <a:latin typeface="Garet Italics"/>
                <a:ea typeface="Garet Italics"/>
                <a:cs typeface="Garet Italics"/>
                <a:sym typeface="Garet Italics"/>
              </a:rPr>
              <a:t>Dataset and methodology</a:t>
            </a:r>
          </a:p>
          <a:p>
            <a:pPr algn="just" marL="742926" indent="-371463" lvl="1">
              <a:lnSpc>
                <a:spcPts val="5161"/>
              </a:lnSpc>
              <a:buFont typeface="Arial"/>
              <a:buChar char="•"/>
            </a:pPr>
            <a:r>
              <a:rPr lang="en-US" sz="3441" spc="306">
                <a:solidFill>
                  <a:srgbClr val="FFA140"/>
                </a:solidFill>
                <a:latin typeface="Garet Italics"/>
                <a:ea typeface="Garet Italics"/>
                <a:cs typeface="Garet Italics"/>
                <a:sym typeface="Garet Italics"/>
              </a:rPr>
              <a:t>Dataset Details</a:t>
            </a:r>
          </a:p>
          <a:p>
            <a:pPr algn="just" marL="742926" indent="-371463" lvl="1">
              <a:lnSpc>
                <a:spcPts val="5161"/>
              </a:lnSpc>
              <a:buFont typeface="Arial"/>
              <a:buChar char="•"/>
            </a:pPr>
            <a:r>
              <a:rPr lang="en-US" sz="3441" spc="306">
                <a:solidFill>
                  <a:srgbClr val="FFA140"/>
                </a:solidFill>
                <a:latin typeface="Garet Italics"/>
                <a:ea typeface="Garet Italics"/>
                <a:cs typeface="Garet Italics"/>
                <a:sym typeface="Garet Italics"/>
              </a:rPr>
              <a:t>Project Details</a:t>
            </a:r>
          </a:p>
          <a:p>
            <a:pPr algn="just" marL="742926" indent="-371463" lvl="1">
              <a:lnSpc>
                <a:spcPts val="5161"/>
              </a:lnSpc>
              <a:buFont typeface="Arial"/>
              <a:buChar char="•"/>
            </a:pPr>
            <a:r>
              <a:rPr lang="en-US" sz="3441" spc="306">
                <a:solidFill>
                  <a:srgbClr val="FFA140"/>
                </a:solidFill>
                <a:latin typeface="Garet Italics"/>
                <a:ea typeface="Garet Italics"/>
                <a:cs typeface="Garet Italics"/>
                <a:sym typeface="Garet Italics"/>
              </a:rPr>
              <a:t>PowerBI Dashboard</a:t>
            </a:r>
          </a:p>
          <a:p>
            <a:pPr algn="just" marL="742926" indent="-371463" lvl="1">
              <a:lnSpc>
                <a:spcPts val="5161"/>
              </a:lnSpc>
              <a:buFont typeface="Arial"/>
              <a:buChar char="•"/>
            </a:pPr>
            <a:r>
              <a:rPr lang="en-US" sz="3441" spc="306">
                <a:solidFill>
                  <a:srgbClr val="FFA140"/>
                </a:solidFill>
                <a:latin typeface="Garet Italics"/>
                <a:ea typeface="Garet Italics"/>
                <a:cs typeface="Garet Italics"/>
                <a:sym typeface="Garet Italics"/>
              </a:rPr>
              <a:t>Insights</a:t>
            </a:r>
          </a:p>
          <a:p>
            <a:pPr algn="just" marL="742926" indent="-371463" lvl="1">
              <a:lnSpc>
                <a:spcPts val="5161"/>
              </a:lnSpc>
              <a:buFont typeface="Arial"/>
              <a:buChar char="•"/>
            </a:pPr>
            <a:r>
              <a:rPr lang="en-US" sz="3441" spc="306">
                <a:solidFill>
                  <a:srgbClr val="FFA140"/>
                </a:solidFill>
                <a:latin typeface="Garet Italics"/>
                <a:ea typeface="Garet Italics"/>
                <a:cs typeface="Garet Italics"/>
                <a:sym typeface="Garet Italics"/>
              </a:rPr>
              <a:t>Recommendations</a:t>
            </a:r>
          </a:p>
          <a:p>
            <a:pPr algn="just" marL="742926" indent="-371463" lvl="1">
              <a:lnSpc>
                <a:spcPts val="5161"/>
              </a:lnSpc>
              <a:buFont typeface="Arial"/>
              <a:buChar char="•"/>
            </a:pPr>
            <a:r>
              <a:rPr lang="en-US" sz="3441" spc="306">
                <a:solidFill>
                  <a:srgbClr val="FFA140"/>
                </a:solidFill>
                <a:latin typeface="Garet Italics"/>
                <a:ea typeface="Garet Italics"/>
                <a:cs typeface="Garet Italics"/>
                <a:sym typeface="Garet Italics"/>
              </a:rPr>
              <a:t>Conclusion</a:t>
            </a:r>
          </a:p>
          <a:p>
            <a:pPr algn="just">
              <a:lnSpc>
                <a:spcPts val="3811"/>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0" y="0"/>
            <a:ext cx="4240464" cy="5048455"/>
            <a:chOff x="0" y="0"/>
            <a:chExt cx="5653952" cy="6731274"/>
          </a:xfrm>
        </p:grpSpPr>
        <p:pic>
          <p:nvPicPr>
            <p:cNvPr name="Picture 3" id="3"/>
            <p:cNvPicPr>
              <a:picLocks noChangeAspect="true"/>
            </p:cNvPicPr>
            <p:nvPr/>
          </p:nvPicPr>
          <p:blipFill>
            <a:blip r:embed="rId2"/>
            <a:srcRect l="8002" t="0" r="8002" b="0"/>
            <a:stretch>
              <a:fillRect/>
            </a:stretch>
          </p:blipFill>
          <p:spPr>
            <a:xfrm flipH="false" flipV="false">
              <a:off x="0" y="0"/>
              <a:ext cx="5653952" cy="6731274"/>
            </a:xfrm>
            <a:prstGeom prst="rect">
              <a:avLst/>
            </a:prstGeom>
          </p:spPr>
        </p:pic>
      </p:grpSp>
      <p:grpSp>
        <p:nvGrpSpPr>
          <p:cNvPr name="Group 4" id="4"/>
          <p:cNvGrpSpPr/>
          <p:nvPr/>
        </p:nvGrpSpPr>
        <p:grpSpPr>
          <a:xfrm rot="0">
            <a:off x="0" y="5238545"/>
            <a:ext cx="4240464" cy="5048455"/>
            <a:chOff x="0" y="0"/>
            <a:chExt cx="5653952" cy="6731274"/>
          </a:xfrm>
        </p:grpSpPr>
        <p:pic>
          <p:nvPicPr>
            <p:cNvPr name="Picture 5" id="5"/>
            <p:cNvPicPr>
              <a:picLocks noChangeAspect="true"/>
            </p:cNvPicPr>
            <p:nvPr/>
          </p:nvPicPr>
          <p:blipFill>
            <a:blip r:embed="rId3"/>
            <a:srcRect l="8002" t="0" r="8002" b="0"/>
            <a:stretch>
              <a:fillRect/>
            </a:stretch>
          </p:blipFill>
          <p:spPr>
            <a:xfrm flipH="false" flipV="false">
              <a:off x="0" y="0"/>
              <a:ext cx="5653952" cy="6731274"/>
            </a:xfrm>
            <a:prstGeom prst="rect">
              <a:avLst/>
            </a:prstGeom>
          </p:spPr>
        </p:pic>
      </p:grpSp>
      <p:sp>
        <p:nvSpPr>
          <p:cNvPr name="TextBox 6" id="6"/>
          <p:cNvSpPr txBox="true"/>
          <p:nvPr/>
        </p:nvSpPr>
        <p:spPr>
          <a:xfrm rot="0">
            <a:off x="4429653" y="296145"/>
            <a:ext cx="13221033" cy="1341284"/>
          </a:xfrm>
          <a:prstGeom prst="rect">
            <a:avLst/>
          </a:prstGeom>
        </p:spPr>
        <p:txBody>
          <a:bodyPr anchor="t" rtlCol="false" tIns="0" lIns="0" bIns="0" rIns="0">
            <a:spAutoFit/>
          </a:bodyPr>
          <a:lstStyle/>
          <a:p>
            <a:pPr algn="l">
              <a:lnSpc>
                <a:spcPts val="9172"/>
              </a:lnSpc>
            </a:pPr>
            <a:r>
              <a:rPr lang="en-US" sz="7907" spc="79">
                <a:solidFill>
                  <a:srgbClr val="FFA140"/>
                </a:solidFill>
                <a:latin typeface="The Seasons Bold"/>
                <a:ea typeface="The Seasons Bold"/>
                <a:cs typeface="The Seasons Bold"/>
                <a:sym typeface="The Seasons Bold"/>
              </a:rPr>
              <a:t>INSIGHTS:</a:t>
            </a:r>
          </a:p>
        </p:txBody>
      </p:sp>
      <p:sp>
        <p:nvSpPr>
          <p:cNvPr name="TextBox 7" id="7"/>
          <p:cNvSpPr txBox="true"/>
          <p:nvPr/>
        </p:nvSpPr>
        <p:spPr>
          <a:xfrm rot="0">
            <a:off x="4429653" y="1883253"/>
            <a:ext cx="13564362" cy="7873686"/>
          </a:xfrm>
          <a:prstGeom prst="rect">
            <a:avLst/>
          </a:prstGeom>
        </p:spPr>
        <p:txBody>
          <a:bodyPr anchor="t" rtlCol="false" tIns="0" lIns="0" bIns="0" rIns="0">
            <a:spAutoFit/>
          </a:bodyPr>
          <a:lstStyle/>
          <a:p>
            <a:pPr algn="just" marL="660422" indent="-330211" lvl="1">
              <a:lnSpc>
                <a:spcPts val="4588"/>
              </a:lnSpc>
              <a:buFont typeface="Arial"/>
              <a:buChar char="•"/>
            </a:pPr>
            <a:r>
              <a:rPr lang="en-US" sz="3058">
                <a:solidFill>
                  <a:srgbClr val="FFA140"/>
                </a:solidFill>
                <a:latin typeface="IBM Plex Sans"/>
                <a:ea typeface="IBM Plex Sans"/>
                <a:cs typeface="IBM Plex Sans"/>
                <a:sym typeface="IBM Plex Sans"/>
              </a:rPr>
              <a:t>The total number of orders received was 21,350. The Classic Deluxe Pizza was the best selling pizza, with 2416 orders  and The Brie Carre Pizza was the lowest selling pizza with 480 orders, generating the lowest number of orders.</a:t>
            </a:r>
            <a:r>
              <a:rPr lang="en-US" sz="3058">
                <a:solidFill>
                  <a:srgbClr val="FFA140"/>
                </a:solidFill>
                <a:latin typeface="IBM Plex Sans"/>
                <a:ea typeface="IBM Plex Sans"/>
                <a:cs typeface="IBM Plex Sans"/>
                <a:sym typeface="IBM Plex Sans"/>
              </a:rPr>
              <a:t> </a:t>
            </a:r>
          </a:p>
          <a:p>
            <a:pPr algn="just" marL="660422" indent="-330211" lvl="1">
              <a:lnSpc>
                <a:spcPts val="4588"/>
              </a:lnSpc>
              <a:buFont typeface="Arial"/>
              <a:buChar char="•"/>
            </a:pPr>
            <a:r>
              <a:rPr lang="en-US" sz="3058">
                <a:solidFill>
                  <a:srgbClr val="FFA140"/>
                </a:solidFill>
                <a:latin typeface="IBM Plex Sans"/>
                <a:ea typeface="IBM Plex Sans"/>
                <a:cs typeface="IBM Plex Sans"/>
                <a:sym typeface="IBM Plex Sans"/>
              </a:rPr>
              <a:t>I</a:t>
            </a:r>
            <a:r>
              <a:rPr lang="en-US" sz="3058">
                <a:solidFill>
                  <a:srgbClr val="FFA140"/>
                </a:solidFill>
                <a:latin typeface="IBM Plex Sans"/>
                <a:ea typeface="IBM Plex Sans"/>
                <a:cs typeface="IBM Plex Sans"/>
                <a:sym typeface="IBM Plex Sans"/>
              </a:rPr>
              <a:t>n July, we had the highest order with a count of 1935, while the lowest order count is 1646 in October.</a:t>
            </a:r>
          </a:p>
          <a:p>
            <a:pPr algn="just" marL="660422" indent="-330211" lvl="1">
              <a:lnSpc>
                <a:spcPts val="4588"/>
              </a:lnSpc>
              <a:buFont typeface="Arial"/>
              <a:buChar char="•"/>
            </a:pPr>
            <a:r>
              <a:rPr lang="en-US" sz="3058">
                <a:solidFill>
                  <a:srgbClr val="FFA140"/>
                </a:solidFill>
                <a:latin typeface="IBM Plex Sans"/>
                <a:ea typeface="IBM Plex Sans"/>
                <a:cs typeface="IBM Plex Sans"/>
                <a:sym typeface="IBM Plex Sans"/>
              </a:rPr>
              <a:t>W</a:t>
            </a:r>
            <a:r>
              <a:rPr lang="en-US" sz="3058">
                <a:solidFill>
                  <a:srgbClr val="FFA140"/>
                </a:solidFill>
                <a:latin typeface="IBM Plex Sans"/>
                <a:ea typeface="IBM Plex Sans"/>
                <a:cs typeface="IBM Plex Sans"/>
                <a:sym typeface="IBM Plex Sans"/>
              </a:rPr>
              <a:t>e have peak hours between 12:00PM with 2520 orders and 1:00PM with 2455 orders.</a:t>
            </a:r>
          </a:p>
          <a:p>
            <a:pPr algn="just" marL="660422" indent="-330211" lvl="1">
              <a:lnSpc>
                <a:spcPts val="4588"/>
              </a:lnSpc>
              <a:buFont typeface="Arial"/>
              <a:buChar char="•"/>
            </a:pPr>
            <a:r>
              <a:rPr lang="en-US" sz="3058">
                <a:solidFill>
                  <a:srgbClr val="FFA140"/>
                </a:solidFill>
                <a:latin typeface="IBM Plex Sans"/>
                <a:ea typeface="IBM Plex Sans"/>
                <a:cs typeface="IBM Plex Sans"/>
                <a:sym typeface="IBM Plex Sans"/>
              </a:rPr>
              <a:t>We reached the peak order of 3538 on Fridays and 3239 on Thursdays, marking that Fridays are the most busy days.</a:t>
            </a:r>
          </a:p>
          <a:p>
            <a:pPr algn="just" marL="660422" indent="-330211" lvl="1">
              <a:lnSpc>
                <a:spcPts val="4588"/>
              </a:lnSpc>
              <a:buFont typeface="Arial"/>
              <a:buChar char="•"/>
            </a:pPr>
            <a:r>
              <a:rPr lang="en-US" sz="3058">
                <a:solidFill>
                  <a:srgbClr val="FFA140"/>
                </a:solidFill>
                <a:latin typeface="IBM Plex Sans"/>
                <a:ea typeface="IBM Plex Sans"/>
                <a:cs typeface="IBM Plex Sans"/>
                <a:sym typeface="IBM Plex Sans"/>
              </a:rPr>
              <a:t>The busiest hours for pizza orders are between 12:00 PM to 1:00 PM and 5:00 PM to 6:00 PM, indicating high demand during lunch time and in the evening.</a:t>
            </a:r>
          </a:p>
          <a:p>
            <a:pPr algn="just">
              <a:lnSpc>
                <a:spcPts val="2383"/>
              </a:lnSpc>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0" y="0"/>
            <a:ext cx="4550614" cy="5075271"/>
            <a:chOff x="0" y="0"/>
            <a:chExt cx="6067485" cy="6767027"/>
          </a:xfrm>
        </p:grpSpPr>
        <p:pic>
          <p:nvPicPr>
            <p:cNvPr name="Picture 3" id="3"/>
            <p:cNvPicPr>
              <a:picLocks noChangeAspect="true"/>
            </p:cNvPicPr>
            <p:nvPr/>
          </p:nvPicPr>
          <p:blipFill>
            <a:blip r:embed="rId2"/>
            <a:srcRect l="0" t="12891" r="0" b="12891"/>
            <a:stretch>
              <a:fillRect/>
            </a:stretch>
          </p:blipFill>
          <p:spPr>
            <a:xfrm flipH="false" flipV="false">
              <a:off x="0" y="0"/>
              <a:ext cx="6067485" cy="6767027"/>
            </a:xfrm>
            <a:prstGeom prst="rect">
              <a:avLst/>
            </a:prstGeom>
          </p:spPr>
        </p:pic>
      </p:grpSp>
      <p:grpSp>
        <p:nvGrpSpPr>
          <p:cNvPr name="Group 4" id="4"/>
          <p:cNvGrpSpPr/>
          <p:nvPr/>
        </p:nvGrpSpPr>
        <p:grpSpPr>
          <a:xfrm rot="0">
            <a:off x="0" y="5211729"/>
            <a:ext cx="4692505" cy="5075271"/>
            <a:chOff x="0" y="0"/>
            <a:chExt cx="6256674" cy="6767027"/>
          </a:xfrm>
        </p:grpSpPr>
        <p:pic>
          <p:nvPicPr>
            <p:cNvPr name="Picture 5" id="5"/>
            <p:cNvPicPr>
              <a:picLocks noChangeAspect="true"/>
            </p:cNvPicPr>
            <p:nvPr/>
          </p:nvPicPr>
          <p:blipFill>
            <a:blip r:embed="rId3"/>
            <a:srcRect l="19236" t="0" r="19236" b="0"/>
            <a:stretch>
              <a:fillRect/>
            </a:stretch>
          </p:blipFill>
          <p:spPr>
            <a:xfrm flipH="false" flipV="false">
              <a:off x="0" y="0"/>
              <a:ext cx="6256674" cy="6767027"/>
            </a:xfrm>
            <a:prstGeom prst="rect">
              <a:avLst/>
            </a:prstGeom>
          </p:spPr>
        </p:pic>
      </p:grpSp>
      <p:sp>
        <p:nvSpPr>
          <p:cNvPr name="TextBox 6" id="6"/>
          <p:cNvSpPr txBox="true"/>
          <p:nvPr/>
        </p:nvSpPr>
        <p:spPr>
          <a:xfrm rot="0">
            <a:off x="4858045" y="1955912"/>
            <a:ext cx="13037530" cy="5686425"/>
          </a:xfrm>
          <a:prstGeom prst="rect">
            <a:avLst/>
          </a:prstGeom>
        </p:spPr>
        <p:txBody>
          <a:bodyPr anchor="t" rtlCol="false" tIns="0" lIns="0" bIns="0" rIns="0">
            <a:spAutoFit/>
          </a:bodyPr>
          <a:lstStyle/>
          <a:p>
            <a:pPr algn="just" marL="647700" indent="-323850" lvl="1">
              <a:lnSpc>
                <a:spcPts val="4500"/>
              </a:lnSpc>
              <a:buFont typeface="Arial"/>
              <a:buChar char="•"/>
            </a:pPr>
            <a:r>
              <a:rPr lang="en-US" sz="3000">
                <a:solidFill>
                  <a:srgbClr val="FFA140"/>
                </a:solidFill>
                <a:latin typeface="IBM Plex Sans"/>
                <a:ea typeface="IBM Plex Sans"/>
                <a:cs typeface="IBM Plex Sans"/>
                <a:sym typeface="IBM Plex Sans"/>
              </a:rPr>
              <a:t>The total revenue was 817.86K.</a:t>
            </a:r>
            <a:r>
              <a:rPr lang="en-US" sz="3000">
                <a:solidFill>
                  <a:srgbClr val="FFA140"/>
                </a:solidFill>
                <a:latin typeface="IBM Plex Sans"/>
                <a:ea typeface="IBM Plex Sans"/>
                <a:cs typeface="IBM Plex Sans"/>
                <a:sym typeface="IBM Plex Sans"/>
              </a:rPr>
              <a:t> </a:t>
            </a:r>
          </a:p>
          <a:p>
            <a:pPr algn="just" marL="647700" indent="-323850" lvl="1">
              <a:lnSpc>
                <a:spcPts val="4500"/>
              </a:lnSpc>
              <a:buFont typeface="Arial"/>
              <a:buChar char="•"/>
            </a:pPr>
            <a:r>
              <a:rPr lang="en-US" sz="3000">
                <a:solidFill>
                  <a:srgbClr val="FFA140"/>
                </a:solidFill>
                <a:latin typeface="IBM Plex Sans"/>
                <a:ea typeface="IBM Plex Sans"/>
                <a:cs typeface="IBM Plex Sans"/>
                <a:sym typeface="IBM Plex Sans"/>
              </a:rPr>
              <a:t>Large sized pizzas are the most popular preference among clients, representing approximately 38% of total sales, followed by medium sized pizzas at 32% and small sized pizzas at 29%.</a:t>
            </a:r>
          </a:p>
          <a:p>
            <a:pPr algn="just" marL="647700" indent="-323850" lvl="1">
              <a:lnSpc>
                <a:spcPts val="4500"/>
              </a:lnSpc>
              <a:buFont typeface="Arial"/>
              <a:buChar char="•"/>
            </a:pPr>
            <a:r>
              <a:rPr lang="en-US" sz="3000">
                <a:solidFill>
                  <a:srgbClr val="FFA140"/>
                </a:solidFill>
                <a:latin typeface="IBM Plex Sans"/>
                <a:ea typeface="IBM Plex Sans"/>
                <a:cs typeface="IBM Plex Sans"/>
                <a:sym typeface="IBM Plex Sans"/>
              </a:rPr>
              <a:t>The </a:t>
            </a:r>
            <a:r>
              <a:rPr lang="en-US" sz="3000">
                <a:solidFill>
                  <a:srgbClr val="FFA140"/>
                </a:solidFill>
                <a:latin typeface="IBM Plex Sans"/>
                <a:ea typeface="IBM Plex Sans"/>
                <a:cs typeface="IBM Plex Sans"/>
                <a:sym typeface="IBM Plex Sans"/>
              </a:rPr>
              <a:t>total sales by all four Pizza Categories is almost same, with classic category leading, followed closely by supreme category.</a:t>
            </a:r>
          </a:p>
          <a:p>
            <a:pPr algn="just" marL="647700" indent="-323850" lvl="1">
              <a:lnSpc>
                <a:spcPts val="4500"/>
              </a:lnSpc>
              <a:buFont typeface="Arial"/>
              <a:buChar char="•"/>
            </a:pPr>
            <a:r>
              <a:rPr lang="en-US" sz="3000">
                <a:solidFill>
                  <a:srgbClr val="FFA140"/>
                </a:solidFill>
                <a:latin typeface="IBM Plex Sans"/>
                <a:ea typeface="IBM Plex Sans"/>
                <a:cs typeface="IBM Plex Sans"/>
                <a:sym typeface="IBM Plex Sans"/>
              </a:rPr>
              <a:t>Among pizzas, Thai Chicken Pizza generates the best sales, while Classic Deluxe Pizza is the most frequently ordered by customers. Brie Carre Pizza is the least favored option.</a:t>
            </a:r>
          </a:p>
          <a:p>
            <a:pPr algn="just">
              <a:lnSpc>
                <a:spcPts val="4500"/>
              </a:lnSpc>
            </a:pPr>
          </a:p>
        </p:txBody>
      </p:sp>
      <p:sp>
        <p:nvSpPr>
          <p:cNvPr name="TextBox 7" id="7"/>
          <p:cNvSpPr txBox="true"/>
          <p:nvPr/>
        </p:nvSpPr>
        <p:spPr>
          <a:xfrm rot="0">
            <a:off x="5066967" y="296145"/>
            <a:ext cx="13221033" cy="1341284"/>
          </a:xfrm>
          <a:prstGeom prst="rect">
            <a:avLst/>
          </a:prstGeom>
        </p:spPr>
        <p:txBody>
          <a:bodyPr anchor="t" rtlCol="false" tIns="0" lIns="0" bIns="0" rIns="0">
            <a:spAutoFit/>
          </a:bodyPr>
          <a:lstStyle/>
          <a:p>
            <a:pPr algn="l">
              <a:lnSpc>
                <a:spcPts val="9172"/>
              </a:lnSpc>
            </a:pPr>
            <a:r>
              <a:rPr lang="en-US" sz="7907" spc="79">
                <a:solidFill>
                  <a:srgbClr val="FFA140"/>
                </a:solidFill>
                <a:latin typeface="The Seasons Bold"/>
                <a:ea typeface="The Seasons Bold"/>
                <a:cs typeface="The Seasons Bold"/>
                <a:sym typeface="The Seasons Bold"/>
              </a:rPr>
              <a:t>INSIGHTS:</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11155124" y="0"/>
            <a:ext cx="7132876" cy="5143500"/>
            <a:chOff x="0" y="0"/>
            <a:chExt cx="9510502" cy="6858000"/>
          </a:xfrm>
        </p:grpSpPr>
        <p:pic>
          <p:nvPicPr>
            <p:cNvPr name="Picture 3" id="3"/>
            <p:cNvPicPr>
              <a:picLocks noChangeAspect="true"/>
            </p:cNvPicPr>
            <p:nvPr/>
          </p:nvPicPr>
          <p:blipFill>
            <a:blip r:embed="rId2"/>
            <a:srcRect l="3803" t="0" r="3803" b="0"/>
            <a:stretch>
              <a:fillRect/>
            </a:stretch>
          </p:blipFill>
          <p:spPr>
            <a:xfrm flipH="false" flipV="false">
              <a:off x="0" y="0"/>
              <a:ext cx="9510502" cy="6858000"/>
            </a:xfrm>
            <a:prstGeom prst="rect">
              <a:avLst/>
            </a:prstGeom>
          </p:spPr>
        </p:pic>
      </p:grpSp>
      <p:grpSp>
        <p:nvGrpSpPr>
          <p:cNvPr name="Group 4" id="4"/>
          <p:cNvGrpSpPr/>
          <p:nvPr/>
        </p:nvGrpSpPr>
        <p:grpSpPr>
          <a:xfrm rot="0">
            <a:off x="11155124" y="5143500"/>
            <a:ext cx="7132876" cy="5143500"/>
            <a:chOff x="0" y="0"/>
            <a:chExt cx="9510502" cy="6858000"/>
          </a:xfrm>
        </p:grpSpPr>
        <p:pic>
          <p:nvPicPr>
            <p:cNvPr name="Picture 5" id="5"/>
            <p:cNvPicPr>
              <a:picLocks noChangeAspect="true"/>
            </p:cNvPicPr>
            <p:nvPr/>
          </p:nvPicPr>
          <p:blipFill>
            <a:blip r:embed="rId3"/>
            <a:srcRect l="0" t="13945" r="0" b="13945"/>
            <a:stretch>
              <a:fillRect/>
            </a:stretch>
          </p:blipFill>
          <p:spPr>
            <a:xfrm flipH="false" flipV="false">
              <a:off x="0" y="0"/>
              <a:ext cx="9510502" cy="6858000"/>
            </a:xfrm>
            <a:prstGeom prst="rect">
              <a:avLst/>
            </a:prstGeom>
          </p:spPr>
        </p:pic>
      </p:grpSp>
      <p:sp>
        <p:nvSpPr>
          <p:cNvPr name="TextBox 6" id="6"/>
          <p:cNvSpPr txBox="true"/>
          <p:nvPr/>
        </p:nvSpPr>
        <p:spPr>
          <a:xfrm rot="0">
            <a:off x="569585" y="339133"/>
            <a:ext cx="7936238" cy="987717"/>
          </a:xfrm>
          <a:prstGeom prst="rect">
            <a:avLst/>
          </a:prstGeom>
        </p:spPr>
        <p:txBody>
          <a:bodyPr anchor="t" rtlCol="false" tIns="0" lIns="0" bIns="0" rIns="0">
            <a:spAutoFit/>
          </a:bodyPr>
          <a:lstStyle/>
          <a:p>
            <a:pPr algn="l">
              <a:lnSpc>
                <a:spcPts val="6736"/>
              </a:lnSpc>
            </a:pPr>
            <a:r>
              <a:rPr lang="en-US" sz="5807" spc="58">
                <a:solidFill>
                  <a:srgbClr val="FFA140"/>
                </a:solidFill>
                <a:latin typeface="The Seasons Bold"/>
                <a:ea typeface="The Seasons Bold"/>
                <a:cs typeface="The Seasons Bold"/>
                <a:sym typeface="The Seasons Bold"/>
              </a:rPr>
              <a:t>RECOMMENDATIONS:</a:t>
            </a:r>
          </a:p>
        </p:txBody>
      </p:sp>
      <p:sp>
        <p:nvSpPr>
          <p:cNvPr name="TextBox 7" id="7"/>
          <p:cNvSpPr txBox="true"/>
          <p:nvPr/>
        </p:nvSpPr>
        <p:spPr>
          <a:xfrm rot="0">
            <a:off x="0" y="1615375"/>
            <a:ext cx="10793282" cy="7972425"/>
          </a:xfrm>
          <a:prstGeom prst="rect">
            <a:avLst/>
          </a:prstGeom>
        </p:spPr>
        <p:txBody>
          <a:bodyPr anchor="t" rtlCol="false" tIns="0" lIns="0" bIns="0" rIns="0">
            <a:spAutoFit/>
          </a:bodyPr>
          <a:lstStyle/>
          <a:p>
            <a:pPr algn="just" marL="647700" indent="-323850" lvl="1">
              <a:lnSpc>
                <a:spcPts val="4500"/>
              </a:lnSpc>
              <a:buFont typeface="Arial"/>
              <a:buChar char="•"/>
            </a:pPr>
            <a:r>
              <a:rPr lang="en-US" sz="3000">
                <a:solidFill>
                  <a:srgbClr val="FFA140"/>
                </a:solidFill>
                <a:latin typeface="IBM Plex Sans"/>
                <a:ea typeface="IBM Plex Sans"/>
                <a:cs typeface="IBM Plex Sans"/>
                <a:sym typeface="IBM Plex Sans"/>
              </a:rPr>
              <a:t>The Brie Carre Pizza is the lowest selling pizza. We should conduct a survey to understand the customers point of view about this pizza. This will help to identify and  resolve the issues behind The Brie Carre Pizza being the lowest selling pizza whether through rebranding, changing recipes or any other strategies.</a:t>
            </a:r>
          </a:p>
          <a:p>
            <a:pPr algn="just" marL="647700" indent="-323850" lvl="1">
              <a:lnSpc>
                <a:spcPts val="4500"/>
              </a:lnSpc>
              <a:buFont typeface="Arial"/>
              <a:buChar char="•"/>
            </a:pPr>
            <a:r>
              <a:rPr lang="en-US" sz="3000">
                <a:solidFill>
                  <a:srgbClr val="FFA140"/>
                </a:solidFill>
                <a:latin typeface="IBM Plex Sans"/>
                <a:ea typeface="IBM Plex Sans"/>
                <a:cs typeface="IBM Plex Sans"/>
                <a:sym typeface="IBM Plex Sans"/>
              </a:rPr>
              <a:t>We should improve our delivery channels to increase the delivery rate during peak days and hours. We should also implement online ordering channel for the customers, who prefer to be in their comfort zone to place order seamlessly and have their pizza delivered.</a:t>
            </a:r>
          </a:p>
          <a:p>
            <a:pPr algn="just" marL="647700" indent="-323850" lvl="1">
              <a:lnSpc>
                <a:spcPts val="4500"/>
              </a:lnSpc>
              <a:buFont typeface="Arial"/>
              <a:buChar char="•"/>
            </a:pPr>
            <a:r>
              <a:rPr lang="en-US" sz="3000">
                <a:solidFill>
                  <a:srgbClr val="FFA140"/>
                </a:solidFill>
                <a:latin typeface="IBM Plex Sans"/>
                <a:ea typeface="IBM Plex Sans"/>
                <a:cs typeface="IBM Plex Sans"/>
                <a:sym typeface="IBM Plex Sans"/>
              </a:rPr>
              <a:t> It is recommended to offer a seasonal promotion during Valentine, mother’s day, Christmas, Eid, etc. with low sales and revenue to boost business.</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12934852" y="1028700"/>
            <a:ext cx="4324448" cy="8229600"/>
            <a:chOff x="0" y="0"/>
            <a:chExt cx="5765931" cy="10972800"/>
          </a:xfrm>
        </p:grpSpPr>
        <p:pic>
          <p:nvPicPr>
            <p:cNvPr name="Picture 3" id="3"/>
            <p:cNvPicPr>
              <a:picLocks noChangeAspect="true"/>
            </p:cNvPicPr>
            <p:nvPr/>
          </p:nvPicPr>
          <p:blipFill>
            <a:blip r:embed="rId2"/>
            <a:srcRect l="18696" t="0" r="46293" b="0"/>
            <a:stretch>
              <a:fillRect/>
            </a:stretch>
          </p:blipFill>
          <p:spPr>
            <a:xfrm flipH="false" flipV="false">
              <a:off x="0" y="0"/>
              <a:ext cx="5765931" cy="10972800"/>
            </a:xfrm>
            <a:prstGeom prst="rect">
              <a:avLst/>
            </a:prstGeom>
          </p:spPr>
        </p:pic>
      </p:grpSp>
      <p:sp>
        <p:nvSpPr>
          <p:cNvPr name="TextBox 4" id="4"/>
          <p:cNvSpPr txBox="true"/>
          <p:nvPr/>
        </p:nvSpPr>
        <p:spPr>
          <a:xfrm rot="0">
            <a:off x="1028700" y="1144327"/>
            <a:ext cx="9510782" cy="1466759"/>
          </a:xfrm>
          <a:prstGeom prst="rect">
            <a:avLst/>
          </a:prstGeom>
        </p:spPr>
        <p:txBody>
          <a:bodyPr anchor="t" rtlCol="false" tIns="0" lIns="0" bIns="0" rIns="0">
            <a:spAutoFit/>
          </a:bodyPr>
          <a:lstStyle/>
          <a:p>
            <a:pPr algn="l">
              <a:lnSpc>
                <a:spcPts val="9984"/>
              </a:lnSpc>
            </a:pPr>
            <a:r>
              <a:rPr lang="en-US" sz="8607" spc="86">
                <a:solidFill>
                  <a:srgbClr val="FFA140"/>
                </a:solidFill>
                <a:latin typeface="The Seasons Bold"/>
                <a:ea typeface="The Seasons Bold"/>
                <a:cs typeface="The Seasons Bold"/>
                <a:sym typeface="The Seasons Bold"/>
              </a:rPr>
              <a:t>CONCLUSION</a:t>
            </a:r>
          </a:p>
        </p:txBody>
      </p:sp>
      <p:sp>
        <p:nvSpPr>
          <p:cNvPr name="TextBox 5" id="5"/>
          <p:cNvSpPr txBox="true"/>
          <p:nvPr/>
        </p:nvSpPr>
        <p:spPr>
          <a:xfrm rot="0">
            <a:off x="1028700" y="3634548"/>
            <a:ext cx="10508033" cy="4543425"/>
          </a:xfrm>
          <a:prstGeom prst="rect">
            <a:avLst/>
          </a:prstGeom>
        </p:spPr>
        <p:txBody>
          <a:bodyPr anchor="t" rtlCol="false" tIns="0" lIns="0" bIns="0" rIns="0">
            <a:spAutoFit/>
          </a:bodyPr>
          <a:lstStyle/>
          <a:p>
            <a:pPr algn="just">
              <a:lnSpc>
                <a:spcPts val="4500"/>
              </a:lnSpc>
            </a:pPr>
            <a:r>
              <a:rPr lang="en-US" sz="3000">
                <a:solidFill>
                  <a:srgbClr val="FFA140"/>
                </a:solidFill>
                <a:latin typeface="IBM Plex Sans"/>
                <a:ea typeface="IBM Plex Sans"/>
                <a:cs typeface="IBM Plex Sans"/>
                <a:sym typeface="IBM Plex Sans"/>
              </a:rPr>
              <a:t>Our analysis reveals that large sized pizzas are the most popular, with Thai Chicken Pizza leading the market and Brie Carre Pizza as the least popular. Fridays are the peak days, which means we need to improve delivery performance and offer online ordering options. Promotions and seasonal offers should be offered to increase bottom line sales. These strategies will enhance client pleasure and drive overall sales growth.</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0" y="6524583"/>
            <a:ext cx="18288000" cy="3762417"/>
            <a:chOff x="0" y="0"/>
            <a:chExt cx="24384000" cy="5016556"/>
          </a:xfrm>
        </p:grpSpPr>
        <p:pic>
          <p:nvPicPr>
            <p:cNvPr name="Picture 3" id="3"/>
            <p:cNvPicPr>
              <a:picLocks noChangeAspect="true"/>
            </p:cNvPicPr>
            <p:nvPr/>
          </p:nvPicPr>
          <p:blipFill>
            <a:blip r:embed="rId2"/>
            <a:srcRect l="0" t="46215" r="0" b="22905"/>
            <a:stretch>
              <a:fillRect/>
            </a:stretch>
          </p:blipFill>
          <p:spPr>
            <a:xfrm flipH="false" flipV="false">
              <a:off x="0" y="0"/>
              <a:ext cx="24384000" cy="5016556"/>
            </a:xfrm>
            <a:prstGeom prst="rect">
              <a:avLst/>
            </a:prstGeom>
          </p:spPr>
        </p:pic>
      </p:grpSp>
      <p:grpSp>
        <p:nvGrpSpPr>
          <p:cNvPr name="Group 4" id="4"/>
          <p:cNvGrpSpPr/>
          <p:nvPr/>
        </p:nvGrpSpPr>
        <p:grpSpPr>
          <a:xfrm rot="0">
            <a:off x="3351805" y="3455458"/>
            <a:ext cx="11584389" cy="1958039"/>
            <a:chOff x="0" y="0"/>
            <a:chExt cx="15445852" cy="2610718"/>
          </a:xfrm>
        </p:grpSpPr>
        <p:sp>
          <p:nvSpPr>
            <p:cNvPr name="TextBox 5" id="5"/>
            <p:cNvSpPr txBox="true"/>
            <p:nvPr/>
          </p:nvSpPr>
          <p:spPr>
            <a:xfrm rot="0">
              <a:off x="155096" y="-342900"/>
              <a:ext cx="15135660" cy="2192632"/>
            </a:xfrm>
            <a:prstGeom prst="rect">
              <a:avLst/>
            </a:prstGeom>
          </p:spPr>
          <p:txBody>
            <a:bodyPr anchor="t" rtlCol="false" tIns="0" lIns="0" bIns="0" rIns="0">
              <a:spAutoFit/>
            </a:bodyPr>
            <a:lstStyle/>
            <a:p>
              <a:pPr algn="ctr">
                <a:lnSpc>
                  <a:spcPts val="12784"/>
                </a:lnSpc>
              </a:pPr>
              <a:r>
                <a:rPr lang="en-US" sz="9131" spc="730">
                  <a:solidFill>
                    <a:srgbClr val="FFA140"/>
                  </a:solidFill>
                  <a:latin typeface="The Seasons"/>
                  <a:ea typeface="The Seasons"/>
                  <a:cs typeface="The Seasons"/>
                  <a:sym typeface="The Seasons"/>
                </a:rPr>
                <a:t>THANK YOU</a:t>
              </a:r>
            </a:p>
          </p:txBody>
        </p:sp>
        <p:sp>
          <p:nvSpPr>
            <p:cNvPr name="TextBox 6" id="6"/>
            <p:cNvSpPr txBox="true"/>
            <p:nvPr/>
          </p:nvSpPr>
          <p:spPr>
            <a:xfrm rot="0">
              <a:off x="0" y="1783057"/>
              <a:ext cx="15445852" cy="827661"/>
            </a:xfrm>
            <a:prstGeom prst="rect">
              <a:avLst/>
            </a:prstGeom>
          </p:spPr>
          <p:txBody>
            <a:bodyPr anchor="t" rtlCol="false" tIns="0" lIns="0" bIns="0" rIns="0">
              <a:spAutoFit/>
            </a:bodyPr>
            <a:lstStyle/>
            <a:p>
              <a:pPr algn="ctr">
                <a:lnSpc>
                  <a:spcPts val="5291"/>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10467333" y="0"/>
            <a:ext cx="7820667" cy="10287000"/>
            <a:chOff x="0" y="0"/>
            <a:chExt cx="10427557" cy="13716000"/>
          </a:xfrm>
        </p:grpSpPr>
        <p:pic>
          <p:nvPicPr>
            <p:cNvPr name="Picture 3" id="3"/>
            <p:cNvPicPr>
              <a:picLocks noChangeAspect="true"/>
            </p:cNvPicPr>
            <p:nvPr/>
          </p:nvPicPr>
          <p:blipFill>
            <a:blip r:embed="rId2"/>
            <a:srcRect l="11987" t="0" r="11987" b="0"/>
            <a:stretch>
              <a:fillRect/>
            </a:stretch>
          </p:blipFill>
          <p:spPr>
            <a:xfrm flipH="false" flipV="false">
              <a:off x="0" y="0"/>
              <a:ext cx="10427557" cy="13716000"/>
            </a:xfrm>
            <a:prstGeom prst="rect">
              <a:avLst/>
            </a:prstGeom>
          </p:spPr>
        </p:pic>
      </p:grpSp>
      <p:sp>
        <p:nvSpPr>
          <p:cNvPr name="TextBox 4" id="4"/>
          <p:cNvSpPr txBox="true"/>
          <p:nvPr/>
        </p:nvSpPr>
        <p:spPr>
          <a:xfrm rot="0">
            <a:off x="491306" y="895350"/>
            <a:ext cx="6757642" cy="1466759"/>
          </a:xfrm>
          <a:prstGeom prst="rect">
            <a:avLst/>
          </a:prstGeom>
        </p:spPr>
        <p:txBody>
          <a:bodyPr anchor="t" rtlCol="false" tIns="0" lIns="0" bIns="0" rIns="0">
            <a:spAutoFit/>
          </a:bodyPr>
          <a:lstStyle/>
          <a:p>
            <a:pPr algn="l">
              <a:lnSpc>
                <a:spcPts val="9984"/>
              </a:lnSpc>
            </a:pPr>
            <a:r>
              <a:rPr lang="en-US" sz="8607" spc="86">
                <a:solidFill>
                  <a:srgbClr val="FFA140"/>
                </a:solidFill>
                <a:latin typeface="The Seasons Bold"/>
                <a:ea typeface="The Seasons Bold"/>
                <a:cs typeface="The Seasons Bold"/>
                <a:sym typeface="The Seasons Bold"/>
              </a:rPr>
              <a:t>OVERVIEW</a:t>
            </a:r>
          </a:p>
        </p:txBody>
      </p:sp>
      <p:sp>
        <p:nvSpPr>
          <p:cNvPr name="TextBox 5" id="5"/>
          <p:cNvSpPr txBox="true"/>
          <p:nvPr/>
        </p:nvSpPr>
        <p:spPr>
          <a:xfrm rot="0">
            <a:off x="491306" y="2938204"/>
            <a:ext cx="9317210" cy="5445379"/>
          </a:xfrm>
          <a:prstGeom prst="rect">
            <a:avLst/>
          </a:prstGeom>
        </p:spPr>
        <p:txBody>
          <a:bodyPr anchor="t" rtlCol="false" tIns="0" lIns="0" bIns="0" rIns="0">
            <a:spAutoFit/>
          </a:bodyPr>
          <a:lstStyle/>
          <a:p>
            <a:pPr algn="just">
              <a:lnSpc>
                <a:spcPts val="4088"/>
              </a:lnSpc>
            </a:pPr>
            <a:r>
              <a:rPr lang="en-US" sz="2725">
                <a:solidFill>
                  <a:srgbClr val="FFA140"/>
                </a:solidFill>
                <a:latin typeface="Canva Sans"/>
                <a:ea typeface="Canva Sans"/>
                <a:cs typeface="Canva Sans"/>
                <a:sym typeface="Canva Sans"/>
              </a:rPr>
              <a:t>The project on pizza sales analysis aims to utilize SQL and PowerBI to analyze and visualize a comprehensive dataset of pizza sales.</a:t>
            </a:r>
            <a:r>
              <a:rPr lang="en-US" sz="2725">
                <a:solidFill>
                  <a:srgbClr val="FFA140"/>
                </a:solidFill>
                <a:latin typeface="Canva Sans"/>
                <a:ea typeface="Canva Sans"/>
                <a:cs typeface="Canva Sans"/>
                <a:sym typeface="Canva Sans"/>
              </a:rPr>
              <a:t> By utilizing SQL queries, the project aims to uncover meaningful insights into popular pizza types, sales trends and overall performance where as  PowerBI transforms this data into interactive dashboards so user can easily enable to visualize trends, track performance by sales channel and assess marketing effectiveness.</a:t>
            </a:r>
          </a:p>
          <a:p>
            <a:pPr algn="just">
              <a:lnSpc>
                <a:spcPts val="3101"/>
              </a:lnSpc>
            </a:pPr>
          </a:p>
          <a:p>
            <a:pPr algn="just">
              <a:lnSpc>
                <a:spcPts val="3101"/>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0" y="7325573"/>
            <a:ext cx="18288000" cy="2961427"/>
            <a:chOff x="0" y="0"/>
            <a:chExt cx="24384000" cy="3948570"/>
          </a:xfrm>
        </p:grpSpPr>
        <p:pic>
          <p:nvPicPr>
            <p:cNvPr name="Picture 3" id="3"/>
            <p:cNvPicPr>
              <a:picLocks noChangeAspect="true"/>
            </p:cNvPicPr>
            <p:nvPr/>
          </p:nvPicPr>
          <p:blipFill>
            <a:blip r:embed="rId2"/>
            <a:srcRect l="0" t="49501" r="0" b="26192"/>
            <a:stretch>
              <a:fillRect/>
            </a:stretch>
          </p:blipFill>
          <p:spPr>
            <a:xfrm flipH="false" flipV="false">
              <a:off x="0" y="0"/>
              <a:ext cx="24384000" cy="3948570"/>
            </a:xfrm>
            <a:prstGeom prst="rect">
              <a:avLst/>
            </a:prstGeom>
          </p:spPr>
        </p:pic>
      </p:grpSp>
      <p:sp>
        <p:nvSpPr>
          <p:cNvPr name="TextBox 4" id="4"/>
          <p:cNvSpPr txBox="true"/>
          <p:nvPr/>
        </p:nvSpPr>
        <p:spPr>
          <a:xfrm rot="0">
            <a:off x="3351805" y="4776082"/>
            <a:ext cx="11584389" cy="637415"/>
          </a:xfrm>
          <a:prstGeom prst="rect">
            <a:avLst/>
          </a:prstGeom>
        </p:spPr>
        <p:txBody>
          <a:bodyPr anchor="t" rtlCol="false" tIns="0" lIns="0" bIns="0" rIns="0">
            <a:spAutoFit/>
          </a:bodyPr>
          <a:lstStyle/>
          <a:p>
            <a:pPr algn="ctr">
              <a:lnSpc>
                <a:spcPts val="5291"/>
              </a:lnSpc>
            </a:pPr>
          </a:p>
        </p:txBody>
      </p:sp>
      <p:sp>
        <p:nvSpPr>
          <p:cNvPr name="TextBox 5" id="5"/>
          <p:cNvSpPr txBox="true"/>
          <p:nvPr/>
        </p:nvSpPr>
        <p:spPr>
          <a:xfrm rot="0">
            <a:off x="6437311" y="1975839"/>
            <a:ext cx="10373189" cy="1994695"/>
          </a:xfrm>
          <a:prstGeom prst="rect">
            <a:avLst/>
          </a:prstGeom>
        </p:spPr>
        <p:txBody>
          <a:bodyPr anchor="t" rtlCol="false" tIns="0" lIns="0" bIns="0" rIns="0">
            <a:spAutoFit/>
          </a:bodyPr>
          <a:lstStyle/>
          <a:p>
            <a:pPr algn="l">
              <a:lnSpc>
                <a:spcPts val="3981"/>
              </a:lnSpc>
              <a:spcBef>
                <a:spcPct val="0"/>
              </a:spcBef>
            </a:pPr>
            <a:r>
              <a:rPr lang="en-US" sz="2843" spc="201">
                <a:solidFill>
                  <a:srgbClr val="FFA140"/>
                </a:solidFill>
                <a:latin typeface="Glacial Indifference"/>
                <a:ea typeface="Glacial Indifference"/>
                <a:cs typeface="Glacial Indifference"/>
                <a:sym typeface="Glacial Indifference"/>
              </a:rPr>
              <a:t>The dataset used in this project consists of pizza sales data obtained from </a:t>
            </a:r>
            <a:r>
              <a:rPr lang="en-US" sz="2843" spc="201" u="sng">
                <a:solidFill>
                  <a:srgbClr val="FFA140"/>
                </a:solidFill>
                <a:latin typeface="Glacial Indifference"/>
                <a:ea typeface="Glacial Indifference"/>
                <a:cs typeface="Glacial Indifference"/>
                <a:sym typeface="Glacial Indifference"/>
                <a:hlinkClick r:id="rId3" tooltip="https://www.kaggle.com/datasets/neethimohan/maven-pizza-challenge-dataset"/>
              </a:rPr>
              <a:t>Kaggle</a:t>
            </a:r>
            <a:r>
              <a:rPr lang="en-US" sz="2843" spc="201">
                <a:solidFill>
                  <a:srgbClr val="FFA140"/>
                </a:solidFill>
                <a:latin typeface="Glacial Indifference"/>
                <a:ea typeface="Glacial Indifference"/>
                <a:cs typeface="Glacial Indifference"/>
                <a:sym typeface="Glacial Indifference"/>
              </a:rPr>
              <a:t>. It includes information such as order id, order date, quantity, pizza price, pizza size and so on.</a:t>
            </a:r>
          </a:p>
        </p:txBody>
      </p:sp>
      <p:grpSp>
        <p:nvGrpSpPr>
          <p:cNvPr name="Group 6" id="6"/>
          <p:cNvGrpSpPr/>
          <p:nvPr/>
        </p:nvGrpSpPr>
        <p:grpSpPr>
          <a:xfrm rot="0">
            <a:off x="5616025" y="2091686"/>
            <a:ext cx="135762" cy="1878848"/>
            <a:chOff x="0" y="0"/>
            <a:chExt cx="35756" cy="494841"/>
          </a:xfrm>
        </p:grpSpPr>
        <p:sp>
          <p:nvSpPr>
            <p:cNvPr name="Freeform 7" id="7"/>
            <p:cNvSpPr/>
            <p:nvPr/>
          </p:nvSpPr>
          <p:spPr>
            <a:xfrm flipH="false" flipV="false" rot="0">
              <a:off x="0" y="0"/>
              <a:ext cx="35756" cy="494841"/>
            </a:xfrm>
            <a:custGeom>
              <a:avLst/>
              <a:gdLst/>
              <a:ahLst/>
              <a:cxnLst/>
              <a:rect r="r" b="b" t="t" l="l"/>
              <a:pathLst>
                <a:path h="494841" w="35756">
                  <a:moveTo>
                    <a:pt x="0" y="0"/>
                  </a:moveTo>
                  <a:lnTo>
                    <a:pt x="35756" y="0"/>
                  </a:lnTo>
                  <a:lnTo>
                    <a:pt x="35756" y="494841"/>
                  </a:lnTo>
                  <a:lnTo>
                    <a:pt x="0" y="494841"/>
                  </a:lnTo>
                  <a:close/>
                </a:path>
              </a:pathLst>
            </a:custGeom>
            <a:solidFill>
              <a:srgbClr val="FFA140"/>
            </a:solidFill>
          </p:spPr>
        </p:sp>
        <p:sp>
          <p:nvSpPr>
            <p:cNvPr name="TextBox 8" id="8"/>
            <p:cNvSpPr txBox="true"/>
            <p:nvPr/>
          </p:nvSpPr>
          <p:spPr>
            <a:xfrm>
              <a:off x="0" y="-38100"/>
              <a:ext cx="35756" cy="532941"/>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3198026" y="10336"/>
            <a:ext cx="13267611" cy="1127304"/>
          </a:xfrm>
          <a:prstGeom prst="rect">
            <a:avLst/>
          </a:prstGeom>
        </p:spPr>
        <p:txBody>
          <a:bodyPr anchor="t" rtlCol="false" tIns="0" lIns="0" bIns="0" rIns="0">
            <a:spAutoFit/>
          </a:bodyPr>
          <a:lstStyle/>
          <a:p>
            <a:pPr algn="l" marL="0" indent="0" lvl="0">
              <a:lnSpc>
                <a:spcPts val="9265"/>
              </a:lnSpc>
              <a:spcBef>
                <a:spcPct val="0"/>
              </a:spcBef>
            </a:pPr>
            <a:r>
              <a:rPr lang="en-US" sz="6617" spc="430">
                <a:solidFill>
                  <a:srgbClr val="FFA140"/>
                </a:solidFill>
                <a:latin typeface="Lulu Font TH"/>
                <a:ea typeface="Lulu Font TH"/>
                <a:cs typeface="Lulu Font TH"/>
                <a:sym typeface="Lulu Font TH"/>
              </a:rPr>
              <a:t>Data Source &amp; Methodology</a:t>
            </a:r>
          </a:p>
        </p:txBody>
      </p:sp>
      <p:sp>
        <p:nvSpPr>
          <p:cNvPr name="TextBox 10" id="10"/>
          <p:cNvSpPr txBox="true"/>
          <p:nvPr/>
        </p:nvSpPr>
        <p:spPr>
          <a:xfrm rot="0">
            <a:off x="1731483" y="2479658"/>
            <a:ext cx="3243996" cy="663842"/>
          </a:xfrm>
          <a:prstGeom prst="rect">
            <a:avLst/>
          </a:prstGeom>
        </p:spPr>
        <p:txBody>
          <a:bodyPr anchor="t" rtlCol="false" tIns="0" lIns="0" bIns="0" rIns="0">
            <a:spAutoFit/>
          </a:bodyPr>
          <a:lstStyle/>
          <a:p>
            <a:pPr algn="ctr" marL="0" indent="0" lvl="0">
              <a:lnSpc>
                <a:spcPts val="5410"/>
              </a:lnSpc>
              <a:spcBef>
                <a:spcPct val="0"/>
              </a:spcBef>
            </a:pPr>
            <a:r>
              <a:rPr lang="en-US" sz="3864" spc="251">
                <a:solidFill>
                  <a:srgbClr val="FFA140"/>
                </a:solidFill>
                <a:latin typeface="Alata"/>
                <a:ea typeface="Alata"/>
                <a:cs typeface="Alata"/>
                <a:sym typeface="Alata"/>
              </a:rPr>
              <a:t>Data Source</a:t>
            </a:r>
          </a:p>
        </p:txBody>
      </p:sp>
      <p:sp>
        <p:nvSpPr>
          <p:cNvPr name="TextBox 11" id="11"/>
          <p:cNvSpPr txBox="true"/>
          <p:nvPr/>
        </p:nvSpPr>
        <p:spPr>
          <a:xfrm rot="0">
            <a:off x="6437311" y="4515353"/>
            <a:ext cx="10373189" cy="2499520"/>
          </a:xfrm>
          <a:prstGeom prst="rect">
            <a:avLst/>
          </a:prstGeom>
        </p:spPr>
        <p:txBody>
          <a:bodyPr anchor="t" rtlCol="false" tIns="0" lIns="0" bIns="0" rIns="0">
            <a:spAutoFit/>
          </a:bodyPr>
          <a:lstStyle/>
          <a:p>
            <a:pPr algn="l">
              <a:lnSpc>
                <a:spcPts val="3981"/>
              </a:lnSpc>
              <a:spcBef>
                <a:spcPct val="0"/>
              </a:spcBef>
            </a:pPr>
            <a:r>
              <a:rPr lang="en-US" sz="2843" spc="201">
                <a:solidFill>
                  <a:srgbClr val="FFA140"/>
                </a:solidFill>
                <a:latin typeface="Glacial Indifference"/>
                <a:ea typeface="Glacial Indifference"/>
                <a:cs typeface="Glacial Indifference"/>
                <a:sym typeface="Glacial Indifference"/>
              </a:rPr>
              <a:t>The analysis is performed using SQL queries to extract, transform and analyze the data, with various SQL functions and techniques used to derive key metrics and perform statistical analysis where as PowerBI created interactive dashboards to make it visible.</a:t>
            </a:r>
          </a:p>
        </p:txBody>
      </p:sp>
      <p:grpSp>
        <p:nvGrpSpPr>
          <p:cNvPr name="Group 12" id="12"/>
          <p:cNvGrpSpPr/>
          <p:nvPr/>
        </p:nvGrpSpPr>
        <p:grpSpPr>
          <a:xfrm rot="0">
            <a:off x="5616025" y="4565917"/>
            <a:ext cx="135762" cy="2268856"/>
            <a:chOff x="0" y="0"/>
            <a:chExt cx="35756" cy="597559"/>
          </a:xfrm>
        </p:grpSpPr>
        <p:sp>
          <p:nvSpPr>
            <p:cNvPr name="Freeform 13" id="13"/>
            <p:cNvSpPr/>
            <p:nvPr/>
          </p:nvSpPr>
          <p:spPr>
            <a:xfrm flipH="false" flipV="false" rot="0">
              <a:off x="0" y="0"/>
              <a:ext cx="35756" cy="597559"/>
            </a:xfrm>
            <a:custGeom>
              <a:avLst/>
              <a:gdLst/>
              <a:ahLst/>
              <a:cxnLst/>
              <a:rect r="r" b="b" t="t" l="l"/>
              <a:pathLst>
                <a:path h="597559" w="35756">
                  <a:moveTo>
                    <a:pt x="0" y="0"/>
                  </a:moveTo>
                  <a:lnTo>
                    <a:pt x="35756" y="0"/>
                  </a:lnTo>
                  <a:lnTo>
                    <a:pt x="35756" y="597559"/>
                  </a:lnTo>
                  <a:lnTo>
                    <a:pt x="0" y="597559"/>
                  </a:lnTo>
                  <a:close/>
                </a:path>
              </a:pathLst>
            </a:custGeom>
            <a:solidFill>
              <a:srgbClr val="FFA140"/>
            </a:solidFill>
          </p:spPr>
        </p:sp>
        <p:sp>
          <p:nvSpPr>
            <p:cNvPr name="TextBox 14" id="14"/>
            <p:cNvSpPr txBox="true"/>
            <p:nvPr/>
          </p:nvSpPr>
          <p:spPr>
            <a:xfrm>
              <a:off x="0" y="-38100"/>
              <a:ext cx="35756" cy="635659"/>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1477500" y="5125083"/>
            <a:ext cx="3497979" cy="663842"/>
          </a:xfrm>
          <a:prstGeom prst="rect">
            <a:avLst/>
          </a:prstGeom>
        </p:spPr>
        <p:txBody>
          <a:bodyPr anchor="t" rtlCol="false" tIns="0" lIns="0" bIns="0" rIns="0">
            <a:spAutoFit/>
          </a:bodyPr>
          <a:lstStyle/>
          <a:p>
            <a:pPr algn="ctr" marL="0" indent="0" lvl="0">
              <a:lnSpc>
                <a:spcPts val="5410"/>
              </a:lnSpc>
              <a:spcBef>
                <a:spcPct val="0"/>
              </a:spcBef>
            </a:pPr>
            <a:r>
              <a:rPr lang="en-US" sz="3864" spc="251">
                <a:solidFill>
                  <a:srgbClr val="FFA140"/>
                </a:solidFill>
                <a:latin typeface="Alata"/>
                <a:ea typeface="Alata"/>
                <a:cs typeface="Alata"/>
                <a:sym typeface="Alata"/>
              </a:rPr>
              <a:t>Methodology</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741732" y="2484122"/>
            <a:ext cx="3719740" cy="807124"/>
            <a:chOff x="0" y="0"/>
            <a:chExt cx="3745896" cy="812800"/>
          </a:xfrm>
        </p:grpSpPr>
        <p:sp>
          <p:nvSpPr>
            <p:cNvPr name="Freeform 3" id="3"/>
            <p:cNvSpPr/>
            <p:nvPr/>
          </p:nvSpPr>
          <p:spPr>
            <a:xfrm flipH="false" flipV="false" rot="0">
              <a:off x="0" y="0"/>
              <a:ext cx="3745896" cy="812800"/>
            </a:xfrm>
            <a:custGeom>
              <a:avLst/>
              <a:gdLst/>
              <a:ahLst/>
              <a:cxnLst/>
              <a:rect r="r" b="b" t="t" l="l"/>
              <a:pathLst>
                <a:path h="812800" w="3745896">
                  <a:moveTo>
                    <a:pt x="0" y="0"/>
                  </a:moveTo>
                  <a:lnTo>
                    <a:pt x="3745896" y="0"/>
                  </a:lnTo>
                  <a:lnTo>
                    <a:pt x="3745896" y="812800"/>
                  </a:lnTo>
                  <a:lnTo>
                    <a:pt x="0" y="812800"/>
                  </a:lnTo>
                  <a:close/>
                </a:path>
              </a:pathLst>
            </a:custGeom>
            <a:solidFill>
              <a:srgbClr val="FF3600"/>
            </a:solidFill>
          </p:spPr>
        </p:sp>
        <p:sp>
          <p:nvSpPr>
            <p:cNvPr name="TextBox 4" id="4"/>
            <p:cNvSpPr txBox="true"/>
            <p:nvPr/>
          </p:nvSpPr>
          <p:spPr>
            <a:xfrm>
              <a:off x="0" y="-38100"/>
              <a:ext cx="3745896"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733396" y="6400341"/>
            <a:ext cx="3459322" cy="807124"/>
            <a:chOff x="0" y="0"/>
            <a:chExt cx="3483647" cy="812800"/>
          </a:xfrm>
        </p:grpSpPr>
        <p:sp>
          <p:nvSpPr>
            <p:cNvPr name="Freeform 6" id="6"/>
            <p:cNvSpPr/>
            <p:nvPr/>
          </p:nvSpPr>
          <p:spPr>
            <a:xfrm flipH="false" flipV="false" rot="0">
              <a:off x="0" y="0"/>
              <a:ext cx="3483647" cy="812800"/>
            </a:xfrm>
            <a:custGeom>
              <a:avLst/>
              <a:gdLst/>
              <a:ahLst/>
              <a:cxnLst/>
              <a:rect r="r" b="b" t="t" l="l"/>
              <a:pathLst>
                <a:path h="812800" w="3483647">
                  <a:moveTo>
                    <a:pt x="0" y="0"/>
                  </a:moveTo>
                  <a:lnTo>
                    <a:pt x="3483647" y="0"/>
                  </a:lnTo>
                  <a:lnTo>
                    <a:pt x="3483647" y="812800"/>
                  </a:lnTo>
                  <a:lnTo>
                    <a:pt x="0" y="812800"/>
                  </a:lnTo>
                  <a:close/>
                </a:path>
              </a:pathLst>
            </a:custGeom>
            <a:solidFill>
              <a:srgbClr val="FF3600"/>
            </a:solidFill>
          </p:spPr>
        </p:sp>
        <p:sp>
          <p:nvSpPr>
            <p:cNvPr name="TextBox 7" id="7"/>
            <p:cNvSpPr txBox="true"/>
            <p:nvPr/>
          </p:nvSpPr>
          <p:spPr>
            <a:xfrm>
              <a:off x="0" y="-38100"/>
              <a:ext cx="3483647"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0093410" y="2484122"/>
            <a:ext cx="3719740" cy="807124"/>
            <a:chOff x="0" y="0"/>
            <a:chExt cx="3745896" cy="812800"/>
          </a:xfrm>
        </p:grpSpPr>
        <p:sp>
          <p:nvSpPr>
            <p:cNvPr name="Freeform 9" id="9"/>
            <p:cNvSpPr/>
            <p:nvPr/>
          </p:nvSpPr>
          <p:spPr>
            <a:xfrm flipH="false" flipV="false" rot="0">
              <a:off x="0" y="0"/>
              <a:ext cx="3745896" cy="812800"/>
            </a:xfrm>
            <a:custGeom>
              <a:avLst/>
              <a:gdLst/>
              <a:ahLst/>
              <a:cxnLst/>
              <a:rect r="r" b="b" t="t" l="l"/>
              <a:pathLst>
                <a:path h="812800" w="3745896">
                  <a:moveTo>
                    <a:pt x="0" y="0"/>
                  </a:moveTo>
                  <a:lnTo>
                    <a:pt x="3745896" y="0"/>
                  </a:lnTo>
                  <a:lnTo>
                    <a:pt x="3745896" y="812800"/>
                  </a:lnTo>
                  <a:lnTo>
                    <a:pt x="0" y="812800"/>
                  </a:lnTo>
                  <a:close/>
                </a:path>
              </a:pathLst>
            </a:custGeom>
            <a:solidFill>
              <a:srgbClr val="FF3600"/>
            </a:solidFill>
          </p:spPr>
        </p:sp>
        <p:sp>
          <p:nvSpPr>
            <p:cNvPr name="TextBox 10" id="10"/>
            <p:cNvSpPr txBox="true"/>
            <p:nvPr/>
          </p:nvSpPr>
          <p:spPr>
            <a:xfrm>
              <a:off x="0" y="-38100"/>
              <a:ext cx="3745896" cy="8509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0130443" y="2650794"/>
            <a:ext cx="3645673" cy="405460"/>
          </a:xfrm>
          <a:prstGeom prst="rect">
            <a:avLst/>
          </a:prstGeom>
        </p:spPr>
        <p:txBody>
          <a:bodyPr anchor="t" rtlCol="false" tIns="0" lIns="0" bIns="0" rIns="0">
            <a:spAutoFit/>
          </a:bodyPr>
          <a:lstStyle/>
          <a:p>
            <a:pPr algn="ctr">
              <a:lnSpc>
                <a:spcPts val="3376"/>
              </a:lnSpc>
              <a:spcBef>
                <a:spcPct val="0"/>
              </a:spcBef>
            </a:pPr>
            <a:r>
              <a:rPr lang="en-US" sz="2412">
                <a:solidFill>
                  <a:srgbClr val="FFFFFF"/>
                </a:solidFill>
                <a:latin typeface="Open Sans 2 Bold"/>
                <a:ea typeface="Open Sans 2 Bold"/>
                <a:cs typeface="Open Sans 2 Bold"/>
                <a:sym typeface="Open Sans 2 Bold"/>
              </a:rPr>
              <a:t>orders</a:t>
            </a:r>
          </a:p>
        </p:txBody>
      </p:sp>
      <p:sp>
        <p:nvSpPr>
          <p:cNvPr name="TextBox 12" id="12"/>
          <p:cNvSpPr txBox="true"/>
          <p:nvPr/>
        </p:nvSpPr>
        <p:spPr>
          <a:xfrm rot="0">
            <a:off x="9974347" y="3713479"/>
            <a:ext cx="8782519" cy="1323885"/>
          </a:xfrm>
          <a:prstGeom prst="rect">
            <a:avLst/>
          </a:prstGeom>
        </p:spPr>
        <p:txBody>
          <a:bodyPr anchor="t" rtlCol="false" tIns="0" lIns="0" bIns="0" rIns="0">
            <a:spAutoFit/>
          </a:bodyPr>
          <a:lstStyle/>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order_id: Unique identifier for each order placed by a table </a:t>
            </a:r>
          </a:p>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date: Date the order was placed </a:t>
            </a:r>
          </a:p>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time: Time the order was placed </a:t>
            </a:r>
          </a:p>
          <a:p>
            <a:pPr algn="l">
              <a:lnSpc>
                <a:spcPts val="2629"/>
              </a:lnSpc>
              <a:spcBef>
                <a:spcPct val="0"/>
              </a:spcBef>
            </a:pPr>
          </a:p>
        </p:txBody>
      </p:sp>
      <p:grpSp>
        <p:nvGrpSpPr>
          <p:cNvPr name="Group 13" id="13"/>
          <p:cNvGrpSpPr/>
          <p:nvPr/>
        </p:nvGrpSpPr>
        <p:grpSpPr>
          <a:xfrm rot="0">
            <a:off x="10093410" y="6400341"/>
            <a:ext cx="3719740" cy="807124"/>
            <a:chOff x="0" y="0"/>
            <a:chExt cx="3745896" cy="812800"/>
          </a:xfrm>
        </p:grpSpPr>
        <p:sp>
          <p:nvSpPr>
            <p:cNvPr name="Freeform 14" id="14"/>
            <p:cNvSpPr/>
            <p:nvPr/>
          </p:nvSpPr>
          <p:spPr>
            <a:xfrm flipH="false" flipV="false" rot="0">
              <a:off x="0" y="0"/>
              <a:ext cx="3745896" cy="812800"/>
            </a:xfrm>
            <a:custGeom>
              <a:avLst/>
              <a:gdLst/>
              <a:ahLst/>
              <a:cxnLst/>
              <a:rect r="r" b="b" t="t" l="l"/>
              <a:pathLst>
                <a:path h="812800" w="3745896">
                  <a:moveTo>
                    <a:pt x="0" y="0"/>
                  </a:moveTo>
                  <a:lnTo>
                    <a:pt x="3745896" y="0"/>
                  </a:lnTo>
                  <a:lnTo>
                    <a:pt x="3745896" y="812800"/>
                  </a:lnTo>
                  <a:lnTo>
                    <a:pt x="0" y="812800"/>
                  </a:lnTo>
                  <a:close/>
                </a:path>
              </a:pathLst>
            </a:custGeom>
            <a:solidFill>
              <a:srgbClr val="FF3600"/>
            </a:solidFill>
          </p:spPr>
        </p:sp>
        <p:sp>
          <p:nvSpPr>
            <p:cNvPr name="TextBox 15" id="15"/>
            <p:cNvSpPr txBox="true"/>
            <p:nvPr/>
          </p:nvSpPr>
          <p:spPr>
            <a:xfrm>
              <a:off x="0" y="-38100"/>
              <a:ext cx="3745896" cy="850900"/>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622668" y="420687"/>
            <a:ext cx="8167657" cy="1101726"/>
          </a:xfrm>
          <a:prstGeom prst="rect">
            <a:avLst/>
          </a:prstGeom>
        </p:spPr>
        <p:txBody>
          <a:bodyPr anchor="t" rtlCol="false" tIns="0" lIns="0" bIns="0" rIns="0">
            <a:spAutoFit/>
          </a:bodyPr>
          <a:lstStyle/>
          <a:p>
            <a:pPr algn="l">
              <a:lnSpc>
                <a:spcPts val="9099"/>
              </a:lnSpc>
              <a:spcBef>
                <a:spcPct val="0"/>
              </a:spcBef>
            </a:pPr>
            <a:r>
              <a:rPr lang="en-US" sz="6499">
                <a:solidFill>
                  <a:srgbClr val="FFA140"/>
                </a:solidFill>
                <a:latin typeface="Canva Sans Bold"/>
                <a:ea typeface="Canva Sans Bold"/>
                <a:cs typeface="Canva Sans Bold"/>
                <a:sym typeface="Canva Sans Bold"/>
              </a:rPr>
              <a:t>Dataset details:</a:t>
            </a:r>
          </a:p>
        </p:txBody>
      </p:sp>
      <p:sp>
        <p:nvSpPr>
          <p:cNvPr name="TextBox 17" id="17"/>
          <p:cNvSpPr txBox="true"/>
          <p:nvPr/>
        </p:nvSpPr>
        <p:spPr>
          <a:xfrm rot="0">
            <a:off x="815798" y="2682866"/>
            <a:ext cx="3645673" cy="405460"/>
          </a:xfrm>
          <a:prstGeom prst="rect">
            <a:avLst/>
          </a:prstGeom>
        </p:spPr>
        <p:txBody>
          <a:bodyPr anchor="t" rtlCol="false" tIns="0" lIns="0" bIns="0" rIns="0">
            <a:spAutoFit/>
          </a:bodyPr>
          <a:lstStyle/>
          <a:p>
            <a:pPr algn="ctr">
              <a:lnSpc>
                <a:spcPts val="3376"/>
              </a:lnSpc>
              <a:spcBef>
                <a:spcPct val="0"/>
              </a:spcBef>
            </a:pPr>
            <a:r>
              <a:rPr lang="en-US" sz="2412">
                <a:solidFill>
                  <a:srgbClr val="FFFFFF"/>
                </a:solidFill>
                <a:latin typeface="Open Sans 2 Bold"/>
                <a:ea typeface="Open Sans 2 Bold"/>
                <a:cs typeface="Open Sans 2 Bold"/>
                <a:sym typeface="Open Sans 2 Bold"/>
              </a:rPr>
              <a:t>order_details</a:t>
            </a:r>
          </a:p>
        </p:txBody>
      </p:sp>
      <p:sp>
        <p:nvSpPr>
          <p:cNvPr name="TextBox 18" id="18"/>
          <p:cNvSpPr txBox="true"/>
          <p:nvPr/>
        </p:nvSpPr>
        <p:spPr>
          <a:xfrm rot="0">
            <a:off x="622668" y="3713479"/>
            <a:ext cx="8782519" cy="1990635"/>
          </a:xfrm>
          <a:prstGeom prst="rect">
            <a:avLst/>
          </a:prstGeom>
        </p:spPr>
        <p:txBody>
          <a:bodyPr anchor="t" rtlCol="false" tIns="0" lIns="0" bIns="0" rIns="0">
            <a:spAutoFit/>
          </a:bodyPr>
          <a:lstStyle/>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order_details_id: Unique identifier for each pizza placed within each order </a:t>
            </a:r>
          </a:p>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order_id: Unique identifier for each order placed by a table </a:t>
            </a:r>
          </a:p>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pizza_id: Unique key identifier that ties the pizza ordered to its details, like size and price</a:t>
            </a:r>
          </a:p>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quantity: Quantity ordered for each pizza of the same type and size </a:t>
            </a:r>
          </a:p>
          <a:p>
            <a:pPr algn="l">
              <a:lnSpc>
                <a:spcPts val="2629"/>
              </a:lnSpc>
              <a:spcBef>
                <a:spcPct val="0"/>
              </a:spcBef>
            </a:pPr>
          </a:p>
        </p:txBody>
      </p:sp>
      <p:sp>
        <p:nvSpPr>
          <p:cNvPr name="TextBox 19" id="19"/>
          <p:cNvSpPr txBox="true"/>
          <p:nvPr/>
        </p:nvSpPr>
        <p:spPr>
          <a:xfrm rot="0">
            <a:off x="767837" y="6565327"/>
            <a:ext cx="3390440" cy="405460"/>
          </a:xfrm>
          <a:prstGeom prst="rect">
            <a:avLst/>
          </a:prstGeom>
        </p:spPr>
        <p:txBody>
          <a:bodyPr anchor="t" rtlCol="false" tIns="0" lIns="0" bIns="0" rIns="0">
            <a:spAutoFit/>
          </a:bodyPr>
          <a:lstStyle/>
          <a:p>
            <a:pPr algn="ctr">
              <a:lnSpc>
                <a:spcPts val="3376"/>
              </a:lnSpc>
              <a:spcBef>
                <a:spcPct val="0"/>
              </a:spcBef>
            </a:pPr>
            <a:r>
              <a:rPr lang="en-US" sz="2412">
                <a:solidFill>
                  <a:srgbClr val="FFFFFF"/>
                </a:solidFill>
                <a:latin typeface="Open Sans 2 Bold"/>
                <a:ea typeface="Open Sans 2 Bold"/>
                <a:cs typeface="Open Sans 2 Bold"/>
                <a:sym typeface="Open Sans 2 Bold"/>
              </a:rPr>
              <a:t>pizzas</a:t>
            </a:r>
          </a:p>
        </p:txBody>
      </p:sp>
      <p:sp>
        <p:nvSpPr>
          <p:cNvPr name="TextBox 20" id="20"/>
          <p:cNvSpPr txBox="true"/>
          <p:nvPr/>
        </p:nvSpPr>
        <p:spPr>
          <a:xfrm rot="0">
            <a:off x="622668" y="7629698"/>
            <a:ext cx="8167657" cy="1990635"/>
          </a:xfrm>
          <a:prstGeom prst="rect">
            <a:avLst/>
          </a:prstGeom>
        </p:spPr>
        <p:txBody>
          <a:bodyPr anchor="t" rtlCol="false" tIns="0" lIns="0" bIns="0" rIns="0">
            <a:spAutoFit/>
          </a:bodyPr>
          <a:lstStyle/>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pizza_id: Unique key identifier that ties the pizza ordered to its details, like size and price</a:t>
            </a:r>
          </a:p>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pizza_type_id: Unique identifier for the pizza type</a:t>
            </a:r>
          </a:p>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size: Size of the pizza (Small, Medium, Large, X Large, or XX Large) </a:t>
            </a:r>
          </a:p>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price: Price of the pizza</a:t>
            </a:r>
          </a:p>
          <a:p>
            <a:pPr algn="l">
              <a:lnSpc>
                <a:spcPts val="2629"/>
              </a:lnSpc>
              <a:spcBef>
                <a:spcPct val="0"/>
              </a:spcBef>
            </a:pPr>
          </a:p>
        </p:txBody>
      </p:sp>
      <p:sp>
        <p:nvSpPr>
          <p:cNvPr name="TextBox 21" id="21"/>
          <p:cNvSpPr txBox="true"/>
          <p:nvPr/>
        </p:nvSpPr>
        <p:spPr>
          <a:xfrm rot="0">
            <a:off x="10093410" y="6565327"/>
            <a:ext cx="3645673" cy="405460"/>
          </a:xfrm>
          <a:prstGeom prst="rect">
            <a:avLst/>
          </a:prstGeom>
        </p:spPr>
        <p:txBody>
          <a:bodyPr anchor="t" rtlCol="false" tIns="0" lIns="0" bIns="0" rIns="0">
            <a:spAutoFit/>
          </a:bodyPr>
          <a:lstStyle/>
          <a:p>
            <a:pPr algn="ctr">
              <a:lnSpc>
                <a:spcPts val="3376"/>
              </a:lnSpc>
              <a:spcBef>
                <a:spcPct val="0"/>
              </a:spcBef>
            </a:pPr>
            <a:r>
              <a:rPr lang="en-US" sz="2412">
                <a:solidFill>
                  <a:srgbClr val="FFFFFF"/>
                </a:solidFill>
                <a:latin typeface="Open Sans 2 Bold"/>
                <a:ea typeface="Open Sans 2 Bold"/>
                <a:cs typeface="Open Sans 2 Bold"/>
                <a:sym typeface="Open Sans 2 Bold"/>
              </a:rPr>
              <a:t>pizza_types</a:t>
            </a:r>
          </a:p>
        </p:txBody>
      </p:sp>
      <p:sp>
        <p:nvSpPr>
          <p:cNvPr name="TextBox 22" id="22"/>
          <p:cNvSpPr txBox="true"/>
          <p:nvPr/>
        </p:nvSpPr>
        <p:spPr>
          <a:xfrm rot="0">
            <a:off x="9974347" y="7629698"/>
            <a:ext cx="8782519" cy="1657260"/>
          </a:xfrm>
          <a:prstGeom prst="rect">
            <a:avLst/>
          </a:prstGeom>
        </p:spPr>
        <p:txBody>
          <a:bodyPr anchor="t" rtlCol="false" tIns="0" lIns="0" bIns="0" rIns="0">
            <a:spAutoFit/>
          </a:bodyPr>
          <a:lstStyle/>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pizza_type_id: Unique identifier for the pizza type</a:t>
            </a:r>
          </a:p>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name: Name of the pizza as shown in the menu</a:t>
            </a:r>
          </a:p>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category: Category of the pizza (eg. vegetarian, meat etc.)</a:t>
            </a:r>
          </a:p>
          <a:p>
            <a:pPr algn="l" marL="405577" indent="-202788" lvl="1">
              <a:lnSpc>
                <a:spcPts val="2629"/>
              </a:lnSpc>
              <a:buFont typeface="Arial"/>
              <a:buChar char="•"/>
            </a:pPr>
            <a:r>
              <a:rPr lang="en-US" sz="1878">
                <a:solidFill>
                  <a:srgbClr val="FFFFFF"/>
                </a:solidFill>
                <a:latin typeface="Open Sans 2"/>
                <a:ea typeface="Open Sans 2"/>
                <a:cs typeface="Open Sans 2"/>
                <a:sym typeface="Open Sans 2"/>
              </a:rPr>
              <a:t>i</a:t>
            </a:r>
            <a:r>
              <a:rPr lang="en-US" sz="1878">
                <a:solidFill>
                  <a:srgbClr val="FFFFFF"/>
                </a:solidFill>
                <a:latin typeface="Open Sans 2"/>
                <a:ea typeface="Open Sans 2"/>
                <a:cs typeface="Open Sans 2"/>
                <a:sym typeface="Open Sans 2"/>
              </a:rPr>
              <a:t>ngredients: ingredients used in the pizza </a:t>
            </a:r>
          </a:p>
          <a:p>
            <a:pPr algn="l">
              <a:lnSpc>
                <a:spcPts val="2629"/>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pic>
          <p:nvPicPr>
            <p:cNvPr name="Picture 3" id="3"/>
            <p:cNvPicPr>
              <a:picLocks noChangeAspect="true"/>
            </p:cNvPicPr>
            <p:nvPr/>
          </p:nvPicPr>
          <p:blipFill>
            <a:blip r:embed="rId2"/>
            <a:srcRect l="0" t="7812" r="0" b="7812"/>
            <a:stretch>
              <a:fillRect/>
            </a:stretch>
          </p:blipFill>
          <p:spPr>
            <a:xfrm flipH="false" flipV="false">
              <a:off x="0" y="0"/>
              <a:ext cx="24384000" cy="13716000"/>
            </a:xfrm>
            <a:prstGeom prst="rect">
              <a:avLst/>
            </a:prstGeom>
          </p:spPr>
        </p:pic>
      </p:grpSp>
      <p:sp>
        <p:nvSpPr>
          <p:cNvPr name="Freeform 4" id="4"/>
          <p:cNvSpPr/>
          <p:nvPr/>
        </p:nvSpPr>
        <p:spPr>
          <a:xfrm flipH="false" flipV="false" rot="0">
            <a:off x="3393342" y="3745521"/>
            <a:ext cx="10933751" cy="3609100"/>
          </a:xfrm>
          <a:custGeom>
            <a:avLst/>
            <a:gdLst/>
            <a:ahLst/>
            <a:cxnLst/>
            <a:rect r="r" b="b" t="t" l="l"/>
            <a:pathLst>
              <a:path h="3609100" w="10933751">
                <a:moveTo>
                  <a:pt x="0" y="0"/>
                </a:moveTo>
                <a:lnTo>
                  <a:pt x="10933751" y="0"/>
                </a:lnTo>
                <a:lnTo>
                  <a:pt x="10933751" y="3609100"/>
                </a:lnTo>
                <a:lnTo>
                  <a:pt x="0" y="3609100"/>
                </a:lnTo>
                <a:lnTo>
                  <a:pt x="0" y="0"/>
                </a:lnTo>
                <a:close/>
              </a:path>
            </a:pathLst>
          </a:custGeom>
          <a:blipFill>
            <a:blip r:embed="rId3">
              <a:extLst>
                <a:ext uri="{96DAC541-7B7A-43D3-8B79-37D633B846F1}">
                  <asvg:svgBlip xmlns:asvg="http://schemas.microsoft.com/office/drawing/2016/SVG/main" r:embed="rId4"/>
                </a:ext>
              </a:extLst>
            </a:blip>
            <a:stretch>
              <a:fillRect l="0" t="-40382" r="-12359" b="-50988"/>
            </a:stretch>
          </a:blipFill>
        </p:spPr>
      </p:sp>
      <p:sp>
        <p:nvSpPr>
          <p:cNvPr name="TextBox 5" id="5"/>
          <p:cNvSpPr txBox="true"/>
          <p:nvPr/>
        </p:nvSpPr>
        <p:spPr>
          <a:xfrm rot="0">
            <a:off x="3177632" y="4750016"/>
            <a:ext cx="11365171" cy="1466759"/>
          </a:xfrm>
          <a:prstGeom prst="rect">
            <a:avLst/>
          </a:prstGeom>
        </p:spPr>
        <p:txBody>
          <a:bodyPr anchor="t" rtlCol="false" tIns="0" lIns="0" bIns="0" rIns="0">
            <a:spAutoFit/>
          </a:bodyPr>
          <a:lstStyle/>
          <a:p>
            <a:pPr algn="ctr">
              <a:lnSpc>
                <a:spcPts val="9984"/>
              </a:lnSpc>
            </a:pPr>
            <a:r>
              <a:rPr lang="en-US" sz="8607" spc="86">
                <a:solidFill>
                  <a:srgbClr val="FFA140"/>
                </a:solidFill>
                <a:latin typeface="The Seasons Bold"/>
                <a:ea typeface="The Seasons Bold"/>
                <a:cs typeface="The Seasons Bold"/>
                <a:sym typeface="The Seasons Bold"/>
              </a:rPr>
              <a:t>PROJECT DETAILS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15505160" y="8099588"/>
            <a:ext cx="2467745" cy="1646659"/>
          </a:xfrm>
          <a:custGeom>
            <a:avLst/>
            <a:gdLst/>
            <a:ahLst/>
            <a:cxnLst/>
            <a:rect r="r" b="b" t="t" l="l"/>
            <a:pathLst>
              <a:path h="1646659" w="2467745">
                <a:moveTo>
                  <a:pt x="0" y="0"/>
                </a:moveTo>
                <a:lnTo>
                  <a:pt x="2467745" y="0"/>
                </a:lnTo>
                <a:lnTo>
                  <a:pt x="2467745" y="1646660"/>
                </a:lnTo>
                <a:lnTo>
                  <a:pt x="0" y="16466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796368" y="6524625"/>
            <a:ext cx="4820097" cy="1834923"/>
          </a:xfrm>
          <a:custGeom>
            <a:avLst/>
            <a:gdLst/>
            <a:ahLst/>
            <a:cxnLst/>
            <a:rect r="r" b="b" t="t" l="l"/>
            <a:pathLst>
              <a:path h="1834923" w="4820097">
                <a:moveTo>
                  <a:pt x="0" y="0"/>
                </a:moveTo>
                <a:lnTo>
                  <a:pt x="4820098" y="0"/>
                </a:lnTo>
                <a:lnTo>
                  <a:pt x="4820098" y="1834923"/>
                </a:lnTo>
                <a:lnTo>
                  <a:pt x="0" y="1834923"/>
                </a:lnTo>
                <a:lnTo>
                  <a:pt x="0" y="0"/>
                </a:lnTo>
                <a:close/>
              </a:path>
            </a:pathLst>
          </a:custGeom>
          <a:blipFill>
            <a:blip r:embed="rId4"/>
            <a:stretch>
              <a:fillRect l="0" t="0" r="0" b="0"/>
            </a:stretch>
          </a:blipFill>
        </p:spPr>
      </p:sp>
      <p:sp>
        <p:nvSpPr>
          <p:cNvPr name="TextBox 4" id="4"/>
          <p:cNvSpPr txBox="true"/>
          <p:nvPr/>
        </p:nvSpPr>
        <p:spPr>
          <a:xfrm rot="0">
            <a:off x="668484" y="582431"/>
            <a:ext cx="16951032" cy="1341284"/>
          </a:xfrm>
          <a:prstGeom prst="rect">
            <a:avLst/>
          </a:prstGeom>
        </p:spPr>
        <p:txBody>
          <a:bodyPr anchor="t" rtlCol="false" tIns="0" lIns="0" bIns="0" rIns="0">
            <a:spAutoFit/>
          </a:bodyPr>
          <a:lstStyle/>
          <a:p>
            <a:pPr algn="l">
              <a:lnSpc>
                <a:spcPts val="9172"/>
              </a:lnSpc>
            </a:pPr>
            <a:r>
              <a:rPr lang="en-US" sz="7907" spc="79">
                <a:solidFill>
                  <a:srgbClr val="FFA140"/>
                </a:solidFill>
                <a:latin typeface="The Seasons Bold"/>
                <a:ea typeface="The Seasons Bold"/>
                <a:cs typeface="The Seasons Bold"/>
                <a:sym typeface="The Seasons Bold"/>
              </a:rPr>
              <a:t>Total number of order placed</a:t>
            </a:r>
          </a:p>
        </p:txBody>
      </p:sp>
      <p:sp>
        <p:nvSpPr>
          <p:cNvPr name="TextBox 5" id="5"/>
          <p:cNvSpPr txBox="true"/>
          <p:nvPr/>
        </p:nvSpPr>
        <p:spPr>
          <a:xfrm rot="0">
            <a:off x="1028700" y="3624084"/>
            <a:ext cx="13337305" cy="2445371"/>
          </a:xfrm>
          <a:prstGeom prst="rect">
            <a:avLst/>
          </a:prstGeom>
        </p:spPr>
        <p:txBody>
          <a:bodyPr anchor="t" rtlCol="false" tIns="0" lIns="0" bIns="0" rIns="0">
            <a:spAutoFit/>
          </a:bodyPr>
          <a:lstStyle/>
          <a:p>
            <a:pPr algn="just">
              <a:lnSpc>
                <a:spcPts val="6501"/>
              </a:lnSpc>
            </a:pPr>
            <a:r>
              <a:rPr lang="en-US" sz="4334">
                <a:solidFill>
                  <a:srgbClr val="FFFFFF"/>
                </a:solidFill>
                <a:latin typeface="IBM Plex Sans Italics"/>
                <a:ea typeface="IBM Plex Sans Italics"/>
                <a:cs typeface="IBM Plex Sans Italics"/>
                <a:sym typeface="IBM Plex Sans Italics"/>
              </a:rPr>
              <a:t>select count(distinct order_id) as Total_orders</a:t>
            </a:r>
          </a:p>
          <a:p>
            <a:pPr algn="just">
              <a:lnSpc>
                <a:spcPts val="6501"/>
              </a:lnSpc>
            </a:pPr>
            <a:r>
              <a:rPr lang="en-US" sz="4334">
                <a:solidFill>
                  <a:srgbClr val="FFFFFF"/>
                </a:solidFill>
                <a:latin typeface="IBM Plex Sans Italics"/>
                <a:ea typeface="IBM Plex Sans Italics"/>
                <a:cs typeface="IBM Plex Sans Italics"/>
                <a:sym typeface="IBM Plex Sans Italics"/>
              </a:rPr>
              <a:t>from order_details;</a:t>
            </a:r>
          </a:p>
          <a:p>
            <a:pPr algn="just">
              <a:lnSpc>
                <a:spcPts val="6501"/>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15505160" y="8099588"/>
            <a:ext cx="2467745" cy="1646659"/>
          </a:xfrm>
          <a:custGeom>
            <a:avLst/>
            <a:gdLst/>
            <a:ahLst/>
            <a:cxnLst/>
            <a:rect r="r" b="b" t="t" l="l"/>
            <a:pathLst>
              <a:path h="1646659" w="2467745">
                <a:moveTo>
                  <a:pt x="0" y="0"/>
                </a:moveTo>
                <a:lnTo>
                  <a:pt x="2467745" y="0"/>
                </a:lnTo>
                <a:lnTo>
                  <a:pt x="2467745" y="1646660"/>
                </a:lnTo>
                <a:lnTo>
                  <a:pt x="0" y="16466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613771" y="7217338"/>
            <a:ext cx="4624053" cy="1612334"/>
          </a:xfrm>
          <a:custGeom>
            <a:avLst/>
            <a:gdLst/>
            <a:ahLst/>
            <a:cxnLst/>
            <a:rect r="r" b="b" t="t" l="l"/>
            <a:pathLst>
              <a:path h="1612334" w="4624053">
                <a:moveTo>
                  <a:pt x="0" y="0"/>
                </a:moveTo>
                <a:lnTo>
                  <a:pt x="4624054" y="0"/>
                </a:lnTo>
                <a:lnTo>
                  <a:pt x="4624054" y="1612334"/>
                </a:lnTo>
                <a:lnTo>
                  <a:pt x="0" y="1612334"/>
                </a:lnTo>
                <a:lnTo>
                  <a:pt x="0" y="0"/>
                </a:lnTo>
                <a:close/>
              </a:path>
            </a:pathLst>
          </a:custGeom>
          <a:blipFill>
            <a:blip r:embed="rId4"/>
            <a:stretch>
              <a:fillRect l="0" t="0" r="0" b="0"/>
            </a:stretch>
          </a:blipFill>
        </p:spPr>
      </p:sp>
      <p:sp>
        <p:nvSpPr>
          <p:cNvPr name="TextBox 4" id="4"/>
          <p:cNvSpPr txBox="true"/>
          <p:nvPr/>
        </p:nvSpPr>
        <p:spPr>
          <a:xfrm rot="0">
            <a:off x="668484" y="238170"/>
            <a:ext cx="16951032" cy="2518574"/>
          </a:xfrm>
          <a:prstGeom prst="rect">
            <a:avLst/>
          </a:prstGeom>
        </p:spPr>
        <p:txBody>
          <a:bodyPr anchor="t" rtlCol="false" tIns="0" lIns="0" bIns="0" rIns="0">
            <a:spAutoFit/>
          </a:bodyPr>
          <a:lstStyle/>
          <a:p>
            <a:pPr algn="l">
              <a:lnSpc>
                <a:spcPts val="9172"/>
              </a:lnSpc>
            </a:pPr>
            <a:r>
              <a:rPr lang="en-US" sz="7907" spc="79">
                <a:solidFill>
                  <a:srgbClr val="FFA140"/>
                </a:solidFill>
                <a:latin typeface="The Seasons Bold"/>
                <a:ea typeface="The Seasons Bold"/>
                <a:cs typeface="The Seasons Bold"/>
                <a:sym typeface="The Seasons Bold"/>
              </a:rPr>
              <a:t>Total Revenue generated from pizza sales</a:t>
            </a:r>
          </a:p>
        </p:txBody>
      </p:sp>
      <p:sp>
        <p:nvSpPr>
          <p:cNvPr name="TextBox 5" id="5"/>
          <p:cNvSpPr txBox="true"/>
          <p:nvPr/>
        </p:nvSpPr>
        <p:spPr>
          <a:xfrm rot="0">
            <a:off x="668484" y="3406139"/>
            <a:ext cx="16406510" cy="2972023"/>
          </a:xfrm>
          <a:prstGeom prst="rect">
            <a:avLst/>
          </a:prstGeom>
        </p:spPr>
        <p:txBody>
          <a:bodyPr anchor="t" rtlCol="false" tIns="0" lIns="0" bIns="0" rIns="0">
            <a:spAutoFit/>
          </a:bodyPr>
          <a:lstStyle/>
          <a:p>
            <a:pPr algn="just">
              <a:lnSpc>
                <a:spcPts val="5921"/>
              </a:lnSpc>
            </a:pPr>
            <a:r>
              <a:rPr lang="en-US" sz="3947">
                <a:solidFill>
                  <a:srgbClr val="FFFFFF"/>
                </a:solidFill>
                <a:latin typeface="IBM Plex Sans Italics"/>
                <a:ea typeface="IBM Plex Sans Italics"/>
                <a:cs typeface="IBM Plex Sans Italics"/>
                <a:sym typeface="IBM Plex Sans Italics"/>
              </a:rPr>
              <a:t>select cast(sum(order_details.quantity*pizzas.price) as decimal(10,2)) as total_revenue</a:t>
            </a:r>
          </a:p>
          <a:p>
            <a:pPr algn="just">
              <a:lnSpc>
                <a:spcPts val="5921"/>
              </a:lnSpc>
            </a:pPr>
            <a:r>
              <a:rPr lang="en-US" sz="3947">
                <a:solidFill>
                  <a:srgbClr val="FFFFFF"/>
                </a:solidFill>
                <a:latin typeface="IBM Plex Sans Italics"/>
                <a:ea typeface="IBM Plex Sans Italics"/>
                <a:cs typeface="IBM Plex Sans Italics"/>
                <a:sym typeface="IBM Plex Sans Italics"/>
              </a:rPr>
              <a:t>from order_details </a:t>
            </a:r>
          </a:p>
          <a:p>
            <a:pPr algn="just">
              <a:lnSpc>
                <a:spcPts val="5921"/>
              </a:lnSpc>
            </a:pPr>
            <a:r>
              <a:rPr lang="en-US" sz="3947">
                <a:solidFill>
                  <a:srgbClr val="FFFFFF"/>
                </a:solidFill>
                <a:latin typeface="IBM Plex Sans Italics"/>
                <a:ea typeface="IBM Plex Sans Italics"/>
                <a:cs typeface="IBM Plex Sans Italics"/>
                <a:sym typeface="IBM Plex Sans Italics"/>
              </a:rPr>
              <a:t>join pizzas on order_details.pizza_id = pizzas.pizza_id;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C0A01"/>
        </a:solidFill>
      </p:bgPr>
    </p:bg>
    <p:spTree>
      <p:nvGrpSpPr>
        <p:cNvPr id="1" name=""/>
        <p:cNvGrpSpPr/>
        <p:nvPr/>
      </p:nvGrpSpPr>
      <p:grpSpPr>
        <a:xfrm>
          <a:off x="0" y="0"/>
          <a:ext cx="0" cy="0"/>
          <a:chOff x="0" y="0"/>
          <a:chExt cx="0" cy="0"/>
        </a:xfrm>
      </p:grpSpPr>
      <p:sp>
        <p:nvSpPr>
          <p:cNvPr name="Freeform 2" id="2"/>
          <p:cNvSpPr/>
          <p:nvPr/>
        </p:nvSpPr>
        <p:spPr>
          <a:xfrm flipH="false" flipV="false" rot="0">
            <a:off x="15505160" y="8099588"/>
            <a:ext cx="2467745" cy="1646659"/>
          </a:xfrm>
          <a:custGeom>
            <a:avLst/>
            <a:gdLst/>
            <a:ahLst/>
            <a:cxnLst/>
            <a:rect r="r" b="b" t="t" l="l"/>
            <a:pathLst>
              <a:path h="1646659" w="2467745">
                <a:moveTo>
                  <a:pt x="0" y="0"/>
                </a:moveTo>
                <a:lnTo>
                  <a:pt x="2467745" y="0"/>
                </a:lnTo>
                <a:lnTo>
                  <a:pt x="2467745" y="1646660"/>
                </a:lnTo>
                <a:lnTo>
                  <a:pt x="0" y="16466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754414" y="7250215"/>
            <a:ext cx="6290671" cy="1698747"/>
          </a:xfrm>
          <a:custGeom>
            <a:avLst/>
            <a:gdLst/>
            <a:ahLst/>
            <a:cxnLst/>
            <a:rect r="r" b="b" t="t" l="l"/>
            <a:pathLst>
              <a:path h="1698747" w="6290671">
                <a:moveTo>
                  <a:pt x="0" y="0"/>
                </a:moveTo>
                <a:lnTo>
                  <a:pt x="6290671" y="0"/>
                </a:lnTo>
                <a:lnTo>
                  <a:pt x="6290671" y="1698747"/>
                </a:lnTo>
                <a:lnTo>
                  <a:pt x="0" y="1698747"/>
                </a:lnTo>
                <a:lnTo>
                  <a:pt x="0" y="0"/>
                </a:lnTo>
                <a:close/>
              </a:path>
            </a:pathLst>
          </a:custGeom>
          <a:blipFill>
            <a:blip r:embed="rId4"/>
            <a:stretch>
              <a:fillRect l="0" t="0" r="0" b="0"/>
            </a:stretch>
          </a:blipFill>
        </p:spPr>
      </p:sp>
      <p:sp>
        <p:nvSpPr>
          <p:cNvPr name="TextBox 4" id="4"/>
          <p:cNvSpPr txBox="true"/>
          <p:nvPr/>
        </p:nvSpPr>
        <p:spPr>
          <a:xfrm rot="0">
            <a:off x="834024" y="465131"/>
            <a:ext cx="13146703" cy="1523704"/>
          </a:xfrm>
          <a:prstGeom prst="rect">
            <a:avLst/>
          </a:prstGeom>
        </p:spPr>
        <p:txBody>
          <a:bodyPr anchor="t" rtlCol="false" tIns="0" lIns="0" bIns="0" rIns="0">
            <a:spAutoFit/>
          </a:bodyPr>
          <a:lstStyle/>
          <a:p>
            <a:pPr algn="l">
              <a:lnSpc>
                <a:spcPts val="10475"/>
              </a:lnSpc>
            </a:pPr>
            <a:r>
              <a:rPr lang="en-US" sz="9030" spc="90">
                <a:solidFill>
                  <a:srgbClr val="FFA140"/>
                </a:solidFill>
                <a:latin typeface="The Seasons Bold"/>
                <a:ea typeface="The Seasons Bold"/>
                <a:cs typeface="The Seasons Bold"/>
                <a:sym typeface="The Seasons Bold"/>
              </a:rPr>
              <a:t>The highest priced pizza</a:t>
            </a:r>
          </a:p>
        </p:txBody>
      </p:sp>
      <p:sp>
        <p:nvSpPr>
          <p:cNvPr name="TextBox 5" id="5"/>
          <p:cNvSpPr txBox="true"/>
          <p:nvPr/>
        </p:nvSpPr>
        <p:spPr>
          <a:xfrm rot="0">
            <a:off x="1028700" y="3203337"/>
            <a:ext cx="15039298" cy="3556458"/>
          </a:xfrm>
          <a:prstGeom prst="rect">
            <a:avLst/>
          </a:prstGeom>
        </p:spPr>
        <p:txBody>
          <a:bodyPr anchor="t" rtlCol="false" tIns="0" lIns="0" bIns="0" rIns="0">
            <a:spAutoFit/>
          </a:bodyPr>
          <a:lstStyle/>
          <a:p>
            <a:pPr algn="just">
              <a:lnSpc>
                <a:spcPts val="5662"/>
              </a:lnSpc>
            </a:pPr>
            <a:r>
              <a:rPr lang="en-US" sz="3774">
                <a:solidFill>
                  <a:srgbClr val="FFFFFF"/>
                </a:solidFill>
                <a:latin typeface="IBM Plex Sans Italics"/>
                <a:ea typeface="IBM Plex Sans Italics"/>
                <a:cs typeface="IBM Plex Sans Italics"/>
                <a:sym typeface="IBM Plex Sans Italics"/>
              </a:rPr>
              <a:t>select pizza_types.name, pizzas.price as price</a:t>
            </a:r>
          </a:p>
          <a:p>
            <a:pPr algn="just">
              <a:lnSpc>
                <a:spcPts val="5662"/>
              </a:lnSpc>
            </a:pPr>
            <a:r>
              <a:rPr lang="en-US" sz="3774">
                <a:solidFill>
                  <a:srgbClr val="FFFFFF"/>
                </a:solidFill>
                <a:latin typeface="IBM Plex Sans Italics"/>
                <a:ea typeface="IBM Plex Sans Italics"/>
                <a:cs typeface="IBM Plex Sans Italics"/>
                <a:sym typeface="IBM Plex Sans Italics"/>
              </a:rPr>
              <a:t>from pizzas </a:t>
            </a:r>
          </a:p>
          <a:p>
            <a:pPr algn="just">
              <a:lnSpc>
                <a:spcPts val="5662"/>
              </a:lnSpc>
            </a:pPr>
            <a:r>
              <a:rPr lang="en-US" sz="3774">
                <a:solidFill>
                  <a:srgbClr val="FFFFFF"/>
                </a:solidFill>
                <a:latin typeface="IBM Plex Sans Italics"/>
                <a:ea typeface="IBM Plex Sans Italics"/>
                <a:cs typeface="IBM Plex Sans Italics"/>
                <a:sym typeface="IBM Plex Sans Italics"/>
              </a:rPr>
              <a:t>join pizza_types on pizzas.pizza_type_id = pizza_types.pizza_type_id</a:t>
            </a:r>
          </a:p>
          <a:p>
            <a:pPr algn="just">
              <a:lnSpc>
                <a:spcPts val="5662"/>
              </a:lnSpc>
            </a:pPr>
            <a:r>
              <a:rPr lang="en-US" sz="3774">
                <a:solidFill>
                  <a:srgbClr val="FFFFFF"/>
                </a:solidFill>
                <a:latin typeface="IBM Plex Sans Italics"/>
                <a:ea typeface="IBM Plex Sans Italics"/>
                <a:cs typeface="IBM Plex Sans Italics"/>
                <a:sym typeface="IBM Plex Sans Italics"/>
              </a:rPr>
              <a:t>order by pizzas.price desc</a:t>
            </a:r>
          </a:p>
          <a:p>
            <a:pPr algn="just">
              <a:lnSpc>
                <a:spcPts val="5662"/>
              </a:lnSpc>
            </a:pPr>
            <a:r>
              <a:rPr lang="en-US" sz="3774">
                <a:solidFill>
                  <a:srgbClr val="FFFFFF"/>
                </a:solidFill>
                <a:latin typeface="IBM Plex Sans Italics"/>
                <a:ea typeface="IBM Plex Sans Italics"/>
                <a:cs typeface="IBM Plex Sans Italics"/>
                <a:sym typeface="IBM Plex Sans Italics"/>
              </a:rPr>
              <a:t>limit 1;</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DAGMzq2QZbQ</dc:identifier>
  <dcterms:modified xsi:type="dcterms:W3CDTF">2011-08-01T06:04:30Z</dcterms:modified>
  <cp:revision>1</cp:revision>
  <dc:title>Sales Marketing Presentation in Cream and Brown Simple Style</dc:title>
</cp:coreProperties>
</file>

<file path=docProps/thumbnail.jpeg>
</file>